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5" r:id="rId3"/>
    <p:sldId id="284" r:id="rId4"/>
    <p:sldId id="257" r:id="rId5"/>
    <p:sldId id="258" r:id="rId6"/>
    <p:sldId id="259" r:id="rId7"/>
    <p:sldId id="260" r:id="rId8"/>
    <p:sldId id="261" r:id="rId9"/>
    <p:sldId id="262"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6" r:id="rId25"/>
    <p:sldId id="287" r:id="rId26"/>
    <p:sldId id="288" r:id="rId27"/>
    <p:sldId id="289" r:id="rId28"/>
    <p:sldId id="290" r:id="rId29"/>
    <p:sldId id="291" r:id="rId30"/>
    <p:sldId id="292" r:id="rId31"/>
    <p:sldId id="29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 management Era" id="{C34B958A-40AB-4CF0-B659-B3511648E618}">
          <p14:sldIdLst>
            <p14:sldId id="256"/>
            <p14:sldId id="285"/>
            <p14:sldId id="284"/>
            <p14:sldId id="257"/>
            <p14:sldId id="258"/>
            <p14:sldId id="259"/>
            <p14:sldId id="260"/>
            <p14:sldId id="261"/>
            <p14:sldId id="262"/>
          </p14:sldIdLst>
        </p14:section>
        <p14:section name="1st Era" id="{9267AFA4-9803-446F-AC3B-9886B98E2BEE}">
          <p14:sldIdLst>
            <p14:sldId id="270"/>
            <p14:sldId id="271"/>
            <p14:sldId id="272"/>
            <p14:sldId id="273"/>
            <p14:sldId id="274"/>
            <p14:sldId id="275"/>
          </p14:sldIdLst>
        </p14:section>
        <p14:section name="2nd Era" id="{61E326FB-0FD0-4B00-98DF-767F00C3C4AC}">
          <p14:sldIdLst>
            <p14:sldId id="276"/>
            <p14:sldId id="277"/>
            <p14:sldId id="278"/>
            <p14:sldId id="279"/>
            <p14:sldId id="280"/>
            <p14:sldId id="281"/>
            <p14:sldId id="282"/>
            <p14:sldId id="283"/>
            <p14:sldId id="286"/>
            <p14:sldId id="287"/>
            <p14:sldId id="288"/>
            <p14:sldId id="289"/>
            <p14:sldId id="290"/>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A05A4-DA24-44B7-B6D7-AEA200032515}" type="datetimeFigureOut">
              <a:rPr lang="en-IN" smtClean="0"/>
              <a:t>08-11-2022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3513E-BDDE-480A-BB2B-E5614AC6E515}" type="slidenum">
              <a:rPr lang="en-IN" smtClean="0"/>
              <a:t>‹#›</a:t>
            </a:fld>
            <a:endParaRPr lang="en-IN" dirty="0"/>
          </a:p>
        </p:txBody>
      </p:sp>
    </p:spTree>
    <p:extLst>
      <p:ext uri="{BB962C8B-B14F-4D97-AF65-F5344CB8AC3E}">
        <p14:creationId xmlns:p14="http://schemas.microsoft.com/office/powerpoint/2010/main" val="946203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6966C6B-EC5E-4150-A0A9-9B6BE1EE2307}" type="slidenum">
              <a:rPr lang="en-IN" smtClean="0"/>
              <a:t>4</a:t>
            </a:fld>
            <a:endParaRPr lang="en-IN" dirty="0"/>
          </a:p>
        </p:txBody>
      </p:sp>
    </p:spTree>
    <p:extLst>
      <p:ext uri="{BB962C8B-B14F-4D97-AF65-F5344CB8AC3E}">
        <p14:creationId xmlns:p14="http://schemas.microsoft.com/office/powerpoint/2010/main" val="2045956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6966C6B-EC5E-4150-A0A9-9B6BE1EE2307}" type="slidenum">
              <a:rPr lang="en-IN" smtClean="0"/>
              <a:t>5</a:t>
            </a:fld>
            <a:endParaRPr lang="en-IN" dirty="0"/>
          </a:p>
        </p:txBody>
      </p:sp>
    </p:spTree>
    <p:extLst>
      <p:ext uri="{BB962C8B-B14F-4D97-AF65-F5344CB8AC3E}">
        <p14:creationId xmlns:p14="http://schemas.microsoft.com/office/powerpoint/2010/main" val="557854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B019137-2295-42C1-8974-C87032B392C4}" type="slidenum">
              <a:rPr lang="en-IN" smtClean="0"/>
              <a:t>19</a:t>
            </a:fld>
            <a:endParaRPr lang="en-IN" dirty="0"/>
          </a:p>
        </p:txBody>
      </p:sp>
    </p:spTree>
    <p:extLst>
      <p:ext uri="{BB962C8B-B14F-4D97-AF65-F5344CB8AC3E}">
        <p14:creationId xmlns:p14="http://schemas.microsoft.com/office/powerpoint/2010/main" val="402936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B019137-2295-42C1-8974-C87032B392C4}" type="slidenum">
              <a:rPr lang="en-IN" smtClean="0"/>
              <a:t>21</a:t>
            </a:fld>
            <a:endParaRPr lang="en-IN" dirty="0"/>
          </a:p>
        </p:txBody>
      </p:sp>
    </p:spTree>
    <p:extLst>
      <p:ext uri="{BB962C8B-B14F-4D97-AF65-F5344CB8AC3E}">
        <p14:creationId xmlns:p14="http://schemas.microsoft.com/office/powerpoint/2010/main" val="1833086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4235748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2473861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276458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186195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4195428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3541290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211489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5650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12057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579556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7D4DA-BB2D-4A10-8A74-CB8479C3320A}" type="datetimeFigureOut">
              <a:rPr lang="en-IN" smtClean="0"/>
              <a:t>08-11-2022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A426073-8314-4E85-B698-6E1A4B325A5C}" type="slidenum">
              <a:rPr lang="en-IN" smtClean="0"/>
              <a:t>‹#›</a:t>
            </a:fld>
            <a:endParaRPr lang="en-IN" dirty="0"/>
          </a:p>
        </p:txBody>
      </p:sp>
    </p:spTree>
    <p:extLst>
      <p:ext uri="{BB962C8B-B14F-4D97-AF65-F5344CB8AC3E}">
        <p14:creationId xmlns:p14="http://schemas.microsoft.com/office/powerpoint/2010/main" val="323748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7D4DA-BB2D-4A10-8A74-CB8479C3320A}" type="datetimeFigureOut">
              <a:rPr lang="en-IN" smtClean="0"/>
              <a:t>08-11-2022</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26073-8314-4E85-B698-6E1A4B325A5C}" type="slidenum">
              <a:rPr lang="en-IN" smtClean="0"/>
              <a:t>‹#›</a:t>
            </a:fld>
            <a:endParaRPr lang="en-IN" dirty="0"/>
          </a:p>
        </p:txBody>
      </p:sp>
    </p:spTree>
    <p:extLst>
      <p:ext uri="{BB962C8B-B14F-4D97-AF65-F5344CB8AC3E}">
        <p14:creationId xmlns:p14="http://schemas.microsoft.com/office/powerpoint/2010/main" val="3724823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researchgate.net/publication/307760441_The_Evolution_of_Management_Theories_A_Literature_Review" TargetMode="External"/><Relationship Id="rId2" Type="http://schemas.openxmlformats.org/officeDocument/2006/relationships/hyperlink" Target="https://www.timetoast.com/timelines/history-of-management-theory-practice" TargetMode="External"/><Relationship Id="rId1" Type="http://schemas.openxmlformats.org/officeDocument/2006/relationships/slideLayout" Target="../slideLayouts/slideLayout2.xml"/><Relationship Id="rId5" Type="http://schemas.openxmlformats.org/officeDocument/2006/relationships/hyperlink" Target="https://www.businessmanagementideas.com/management/theories-management/classification-of-management-theories-4-schools-of-thought/4679" TargetMode="External"/><Relationship Id="rId4" Type="http://schemas.openxmlformats.org/officeDocument/2006/relationships/hyperlink" Target="https://www.greatmanagers.com.au/management-theory-origi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svg"/><Relationship Id="rId4" Type="http://schemas.openxmlformats.org/officeDocument/2006/relationships/image" Target="../media/image59.png"/><Relationship Id="rId9"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Pre-Management Evolution </a:t>
            </a:r>
            <a:endParaRPr lang="en-IN" dirty="0"/>
          </a:p>
        </p:txBody>
      </p:sp>
      <p:sp>
        <p:nvSpPr>
          <p:cNvPr id="5" name="Content Placeholder 4"/>
          <p:cNvSpPr>
            <a:spLocks noGrp="1"/>
          </p:cNvSpPr>
          <p:nvPr>
            <p:ph type="subTitle" idx="1"/>
          </p:nvPr>
        </p:nvSpPr>
        <p:spPr/>
        <p:txBody>
          <a:bodyPr/>
          <a:lstStyle/>
          <a:p>
            <a:r>
              <a:rPr lang="en-US" dirty="0" smtClean="0"/>
              <a:t>(1750-1890)</a:t>
            </a:r>
          </a:p>
        </p:txBody>
      </p:sp>
    </p:spTree>
    <p:extLst>
      <p:ext uri="{BB962C8B-B14F-4D97-AF65-F5344CB8AC3E}">
        <p14:creationId xmlns:p14="http://schemas.microsoft.com/office/powerpoint/2010/main" val="5368091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00000"/>
              </a:lnSpc>
            </a:pPr>
            <a:r>
              <a:rPr lang="en-US" b="1" dirty="0">
                <a:effectLst>
                  <a:outerShdw blurRad="38100" dist="38100" dir="2700000" algn="tl">
                    <a:srgbClr val="000000">
                      <a:alpha val="43137"/>
                    </a:srgbClr>
                  </a:outerShdw>
                </a:effectLst>
              </a:rPr>
              <a:t>1</a:t>
            </a:r>
            <a:r>
              <a:rPr lang="en-US" b="1" baseline="30000" dirty="0">
                <a:effectLst>
                  <a:outerShdw blurRad="38100" dist="38100" dir="2700000" algn="tl">
                    <a:srgbClr val="000000">
                      <a:alpha val="43137"/>
                    </a:srgbClr>
                  </a:outerShdw>
                </a:effectLst>
              </a:rPr>
              <a:t>st</a:t>
            </a:r>
            <a:r>
              <a:rPr lang="en-US" b="1" dirty="0">
                <a:effectLst>
                  <a:outerShdw blurRad="38100" dist="38100" dir="2700000" algn="tl">
                    <a:srgbClr val="000000">
                      <a:alpha val="43137"/>
                    </a:srgbClr>
                  </a:outerShdw>
                </a:effectLst>
              </a:rPr>
              <a:t> Era </a:t>
            </a:r>
            <a:r>
              <a:rPr lang="en-IN" b="1" dirty="0">
                <a:effectLst>
                  <a:outerShdw blurRad="38100" dist="38100" dir="2700000" algn="tl">
                    <a:srgbClr val="000000">
                      <a:alpha val="43137"/>
                    </a:srgbClr>
                  </a:outerShdw>
                </a:effectLst>
              </a:rPr>
              <a:t/>
            </a:r>
            <a:br>
              <a:rPr lang="en-IN" b="1" dirty="0">
                <a:effectLst>
                  <a:outerShdw blurRad="38100" dist="38100" dir="2700000" algn="tl">
                    <a:srgbClr val="000000">
                      <a:alpha val="43137"/>
                    </a:srgbClr>
                  </a:outerShdw>
                </a:effectLst>
              </a:rPr>
            </a:br>
            <a:r>
              <a:rPr lang="en-IN" b="1" dirty="0">
                <a:effectLst>
                  <a:outerShdw blurRad="38100" dist="38100" dir="2700000" algn="tl">
                    <a:srgbClr val="000000">
                      <a:alpha val="43137"/>
                    </a:srgbClr>
                  </a:outerShdw>
                </a:effectLst>
              </a:rPr>
              <a:t>The Rise Of Management </a:t>
            </a:r>
          </a:p>
        </p:txBody>
      </p:sp>
      <p:sp>
        <p:nvSpPr>
          <p:cNvPr id="3" name="Subtitle 2"/>
          <p:cNvSpPr>
            <a:spLocks noGrp="1"/>
          </p:cNvSpPr>
          <p:nvPr>
            <p:ph type="subTitle" idx="1"/>
          </p:nvPr>
        </p:nvSpPr>
        <p:spPr>
          <a:xfrm>
            <a:off x="1584384" y="3731434"/>
            <a:ext cx="9144000" cy="1655762"/>
          </a:xfrm>
        </p:spPr>
        <p:txBody>
          <a:bodyPr>
            <a:normAutofit/>
          </a:bodyPr>
          <a:lstStyle/>
          <a:p>
            <a:r>
              <a:rPr lang="en-US" sz="2800" dirty="0"/>
              <a:t>(1890-1940)</a:t>
            </a:r>
            <a:endParaRPr lang="en-IN" sz="2800" dirty="0"/>
          </a:p>
        </p:txBody>
      </p:sp>
    </p:spTree>
    <p:extLst>
      <p:ext uri="{BB962C8B-B14F-4D97-AF65-F5344CB8AC3E}">
        <p14:creationId xmlns:p14="http://schemas.microsoft.com/office/powerpoint/2010/main" val="1758312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3776"/>
            <a:ext cx="10515600" cy="5683187"/>
          </a:xfrm>
        </p:spPr>
        <p:txBody>
          <a:bodyPr/>
          <a:lstStyle/>
          <a:p>
            <a:pPr marL="0" indent="0">
              <a:buNone/>
            </a:pPr>
            <a:r>
              <a:rPr lang="en-US" dirty="0"/>
              <a:t>Frederick W. Taylor				 	    Frank Gilbreth </a:t>
            </a:r>
            <a:endParaRPr lang="en-IN" dirty="0"/>
          </a:p>
        </p:txBody>
      </p:sp>
      <p:pic>
        <p:nvPicPr>
          <p:cNvPr id="2" name="Picture 1"/>
          <p:cNvPicPr>
            <a:picLocks noChangeAspect="1"/>
          </p:cNvPicPr>
          <p:nvPr/>
        </p:nvPicPr>
        <p:blipFill rotWithShape="1">
          <a:blip r:embed="rId2"/>
          <a:srcRect l="33970"/>
          <a:stretch/>
        </p:blipFill>
        <p:spPr>
          <a:xfrm>
            <a:off x="1152143" y="1217938"/>
            <a:ext cx="2470595" cy="2791668"/>
          </a:xfrm>
          <a:prstGeom prst="rect">
            <a:avLst/>
          </a:prstGeom>
        </p:spPr>
      </p:pic>
      <p:sp>
        <p:nvSpPr>
          <p:cNvPr id="4" name="Rectangle 3"/>
          <p:cNvSpPr/>
          <p:nvPr/>
        </p:nvSpPr>
        <p:spPr>
          <a:xfrm>
            <a:off x="838200" y="4117624"/>
            <a:ext cx="3586175" cy="369332"/>
          </a:xfrm>
          <a:prstGeom prst="rect">
            <a:avLst/>
          </a:prstGeom>
        </p:spPr>
        <p:txBody>
          <a:bodyPr wrap="none">
            <a:spAutoFit/>
          </a:bodyPr>
          <a:lstStyle/>
          <a:p>
            <a:pPr marL="285750" indent="-285750">
              <a:buFont typeface="Arial" panose="020B0604020202020204" pitchFamily="34" charset="0"/>
              <a:buChar char="•"/>
            </a:pPr>
            <a:r>
              <a:rPr lang="en-US" dirty="0"/>
              <a:t>Father of </a:t>
            </a:r>
            <a:r>
              <a:rPr lang="en-US" dirty="0" smtClean="0"/>
              <a:t>Scientific </a:t>
            </a:r>
            <a:r>
              <a:rPr lang="en-US" dirty="0"/>
              <a:t>M</a:t>
            </a:r>
            <a:r>
              <a:rPr lang="en-US" dirty="0" smtClean="0"/>
              <a:t>anagement</a:t>
            </a:r>
            <a:r>
              <a:rPr lang="en-US" dirty="0"/>
              <a:t>.</a:t>
            </a:r>
            <a:endParaRPr lang="en-IN" dirty="0"/>
          </a:p>
        </p:txBody>
      </p:sp>
      <p:sp>
        <p:nvSpPr>
          <p:cNvPr id="5" name="Rectangle 4"/>
          <p:cNvSpPr/>
          <p:nvPr/>
        </p:nvSpPr>
        <p:spPr>
          <a:xfrm>
            <a:off x="846826" y="4486956"/>
            <a:ext cx="4767202" cy="923330"/>
          </a:xfrm>
          <a:prstGeom prst="rect">
            <a:avLst/>
          </a:prstGeom>
        </p:spPr>
        <p:txBody>
          <a:bodyPr wrap="none">
            <a:spAutoFit/>
          </a:bodyPr>
          <a:lstStyle/>
          <a:p>
            <a:pPr marL="285750" indent="-285750">
              <a:buFont typeface="Arial" panose="020B0604020202020204" pitchFamily="34" charset="0"/>
              <a:buChar char="•"/>
            </a:pPr>
            <a:r>
              <a:rPr lang="en-US" dirty="0" smtClean="0"/>
              <a:t>Developed the Fair Day Work </a:t>
            </a:r>
            <a:r>
              <a:rPr lang="en-US" dirty="0"/>
              <a:t>Theory, In </a:t>
            </a:r>
            <a:r>
              <a:rPr lang="en-US" b="1" dirty="0" smtClean="0"/>
              <a:t>1910</a:t>
            </a:r>
            <a:r>
              <a:rPr lang="en-US" dirty="0" smtClean="0"/>
              <a:t>.</a:t>
            </a:r>
          </a:p>
          <a:p>
            <a:endParaRPr lang="en-US" dirty="0" smtClean="0"/>
          </a:p>
          <a:p>
            <a:pPr marL="285750" indent="-285750">
              <a:buFont typeface="Arial" panose="020B0604020202020204" pitchFamily="34" charset="0"/>
              <a:buChar char="•"/>
            </a:pPr>
            <a:r>
              <a:rPr lang="en-US" dirty="0" smtClean="0"/>
              <a:t>Eastern </a:t>
            </a:r>
            <a:r>
              <a:rPr lang="en-US" dirty="0"/>
              <a:t>Rate Case</a:t>
            </a:r>
            <a:endParaRPr lang="en-IN" dirty="0"/>
          </a:p>
        </p:txBody>
      </p:sp>
      <p:sp>
        <p:nvSpPr>
          <p:cNvPr id="6" name="Rectangle 5"/>
          <p:cNvSpPr/>
          <p:nvPr/>
        </p:nvSpPr>
        <p:spPr>
          <a:xfrm>
            <a:off x="1806382" y="848606"/>
            <a:ext cx="1332416" cy="369332"/>
          </a:xfrm>
          <a:prstGeom prst="rect">
            <a:avLst/>
          </a:prstGeom>
        </p:spPr>
        <p:txBody>
          <a:bodyPr wrap="none">
            <a:spAutoFit/>
          </a:bodyPr>
          <a:lstStyle/>
          <a:p>
            <a:r>
              <a:rPr lang="en-US" dirty="0"/>
              <a:t>(1856-1915)</a:t>
            </a:r>
            <a:endParaRPr lang="en-IN" dirty="0"/>
          </a:p>
        </p:txBody>
      </p:sp>
      <p:pic>
        <p:nvPicPr>
          <p:cNvPr id="7" name="Picture 6"/>
          <p:cNvPicPr>
            <a:picLocks noChangeAspect="1"/>
          </p:cNvPicPr>
          <p:nvPr/>
        </p:nvPicPr>
        <p:blipFill>
          <a:blip r:embed="rId3"/>
          <a:stretch>
            <a:fillRect/>
          </a:stretch>
        </p:blipFill>
        <p:spPr>
          <a:xfrm>
            <a:off x="7278769" y="1217938"/>
            <a:ext cx="2899686" cy="2899686"/>
          </a:xfrm>
          <a:prstGeom prst="rect">
            <a:avLst/>
          </a:prstGeom>
        </p:spPr>
      </p:pic>
      <p:sp>
        <p:nvSpPr>
          <p:cNvPr id="8" name="Rectangle 7"/>
          <p:cNvSpPr/>
          <p:nvPr/>
        </p:nvSpPr>
        <p:spPr>
          <a:xfrm>
            <a:off x="7984535" y="848606"/>
            <a:ext cx="1332416" cy="369332"/>
          </a:xfrm>
          <a:prstGeom prst="rect">
            <a:avLst/>
          </a:prstGeom>
        </p:spPr>
        <p:txBody>
          <a:bodyPr wrap="none">
            <a:spAutoFit/>
          </a:bodyPr>
          <a:lstStyle/>
          <a:p>
            <a:r>
              <a:rPr lang="en-US" dirty="0"/>
              <a:t>(1868-1924)</a:t>
            </a:r>
            <a:endParaRPr lang="en-IN" dirty="0"/>
          </a:p>
        </p:txBody>
      </p:sp>
      <p:sp>
        <p:nvSpPr>
          <p:cNvPr id="9" name="Rectangle 8"/>
          <p:cNvSpPr/>
          <p:nvPr/>
        </p:nvSpPr>
        <p:spPr>
          <a:xfrm>
            <a:off x="7085185" y="4302290"/>
            <a:ext cx="4306885" cy="369332"/>
          </a:xfrm>
          <a:prstGeom prst="rect">
            <a:avLst/>
          </a:prstGeom>
        </p:spPr>
        <p:txBody>
          <a:bodyPr wrap="none">
            <a:spAutoFit/>
          </a:bodyPr>
          <a:lstStyle/>
          <a:p>
            <a:pPr marL="285750" indent="-285750">
              <a:buFont typeface="Arial" panose="020B0604020202020204" pitchFamily="34" charset="0"/>
              <a:buChar char="•"/>
            </a:pPr>
            <a:r>
              <a:rPr lang="en-US" dirty="0" smtClean="0"/>
              <a:t> </a:t>
            </a:r>
            <a:r>
              <a:rPr lang="en-US" dirty="0"/>
              <a:t>S</a:t>
            </a:r>
            <a:r>
              <a:rPr lang="en-US" dirty="0" smtClean="0"/>
              <a:t>implification </a:t>
            </a:r>
            <a:r>
              <a:rPr lang="en-US" dirty="0"/>
              <a:t>of </a:t>
            </a:r>
            <a:r>
              <a:rPr lang="en-US" dirty="0" smtClean="0"/>
              <a:t>Work </a:t>
            </a:r>
            <a:r>
              <a:rPr lang="en-US" dirty="0"/>
              <a:t>T</a:t>
            </a:r>
            <a:r>
              <a:rPr lang="en-US" dirty="0" smtClean="0"/>
              <a:t>heorem </a:t>
            </a:r>
            <a:r>
              <a:rPr lang="en-US" dirty="0"/>
              <a:t>in </a:t>
            </a:r>
            <a:r>
              <a:rPr lang="en-US" b="1" dirty="0"/>
              <a:t>1917</a:t>
            </a:r>
            <a:r>
              <a:rPr lang="en-US" dirty="0"/>
              <a:t>.</a:t>
            </a:r>
            <a:endParaRPr lang="en-IN" dirty="0"/>
          </a:p>
        </p:txBody>
      </p:sp>
      <p:sp>
        <p:nvSpPr>
          <p:cNvPr id="10" name="Rectangle 9"/>
          <p:cNvSpPr/>
          <p:nvPr/>
        </p:nvSpPr>
        <p:spPr>
          <a:xfrm>
            <a:off x="7092495" y="4671622"/>
            <a:ext cx="4214167" cy="369332"/>
          </a:xfrm>
          <a:prstGeom prst="rect">
            <a:avLst/>
          </a:prstGeom>
        </p:spPr>
        <p:txBody>
          <a:bodyPr wrap="none">
            <a:spAutoFit/>
          </a:bodyPr>
          <a:lstStyle/>
          <a:p>
            <a:pPr marL="285750" indent="-285750">
              <a:buFont typeface="Arial" panose="020B0604020202020204" pitchFamily="34" charset="0"/>
              <a:buChar char="•"/>
            </a:pPr>
            <a:r>
              <a:rPr lang="en-US" dirty="0" smtClean="0"/>
              <a:t>Mastermind behind the clock invention.</a:t>
            </a:r>
            <a:endParaRPr lang="en-IN" dirty="0"/>
          </a:p>
        </p:txBody>
      </p:sp>
      <p:pic>
        <p:nvPicPr>
          <p:cNvPr id="11" name="Picture 10"/>
          <p:cNvPicPr>
            <a:picLocks noChangeAspect="1"/>
          </p:cNvPicPr>
          <p:nvPr/>
        </p:nvPicPr>
        <p:blipFill>
          <a:blip r:embed="rId4"/>
          <a:stretch>
            <a:fillRect/>
          </a:stretch>
        </p:blipFill>
        <p:spPr>
          <a:xfrm>
            <a:off x="3687793" y="1217938"/>
            <a:ext cx="1724025" cy="2657475"/>
          </a:xfrm>
          <a:prstGeom prst="rect">
            <a:avLst/>
          </a:prstGeom>
        </p:spPr>
      </p:pic>
      <p:pic>
        <p:nvPicPr>
          <p:cNvPr id="12" name="Picture 11"/>
          <p:cNvPicPr>
            <a:picLocks noChangeAspect="1"/>
          </p:cNvPicPr>
          <p:nvPr/>
        </p:nvPicPr>
        <p:blipFill>
          <a:blip r:embed="rId5"/>
          <a:stretch>
            <a:fillRect/>
          </a:stretch>
        </p:blipFill>
        <p:spPr>
          <a:xfrm>
            <a:off x="5473756" y="1246513"/>
            <a:ext cx="1743075" cy="2628900"/>
          </a:xfrm>
          <a:prstGeom prst="rect">
            <a:avLst/>
          </a:prstGeom>
        </p:spPr>
      </p:pic>
    </p:spTree>
    <p:extLst>
      <p:ext uri="{BB962C8B-B14F-4D97-AF65-F5344CB8AC3E}">
        <p14:creationId xmlns:p14="http://schemas.microsoft.com/office/powerpoint/2010/main" val="26867900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3776"/>
            <a:ext cx="10515600" cy="5683187"/>
          </a:xfrm>
        </p:spPr>
        <p:txBody>
          <a:bodyPr/>
          <a:lstStyle/>
          <a:p>
            <a:pPr marL="0" indent="0">
              <a:buNone/>
            </a:pPr>
            <a:r>
              <a:rPr lang="en-US" dirty="0"/>
              <a:t>Lillian Gilbreth 			        Henry Gantt</a:t>
            </a:r>
            <a:endParaRPr lang="en-IN" dirty="0"/>
          </a:p>
        </p:txBody>
      </p:sp>
      <p:pic>
        <p:nvPicPr>
          <p:cNvPr id="4" name="Picture 3"/>
          <p:cNvPicPr>
            <a:picLocks noChangeAspect="1"/>
          </p:cNvPicPr>
          <p:nvPr/>
        </p:nvPicPr>
        <p:blipFill>
          <a:blip r:embed="rId2"/>
          <a:stretch>
            <a:fillRect/>
          </a:stretch>
        </p:blipFill>
        <p:spPr>
          <a:xfrm>
            <a:off x="389628" y="1414731"/>
            <a:ext cx="2969444" cy="2362430"/>
          </a:xfrm>
          <a:prstGeom prst="rect">
            <a:avLst/>
          </a:prstGeom>
        </p:spPr>
      </p:pic>
      <p:sp>
        <p:nvSpPr>
          <p:cNvPr id="5" name="Rectangle 4"/>
          <p:cNvSpPr/>
          <p:nvPr/>
        </p:nvSpPr>
        <p:spPr>
          <a:xfrm>
            <a:off x="1231661" y="869482"/>
            <a:ext cx="1332416" cy="369332"/>
          </a:xfrm>
          <a:prstGeom prst="rect">
            <a:avLst/>
          </a:prstGeom>
        </p:spPr>
        <p:txBody>
          <a:bodyPr wrap="none">
            <a:spAutoFit/>
          </a:bodyPr>
          <a:lstStyle/>
          <a:p>
            <a:r>
              <a:rPr lang="en-US" dirty="0"/>
              <a:t>(1878-1972)</a:t>
            </a:r>
            <a:endParaRPr lang="en-IN" dirty="0"/>
          </a:p>
        </p:txBody>
      </p:sp>
      <p:sp>
        <p:nvSpPr>
          <p:cNvPr id="6" name="Rectangle 5"/>
          <p:cNvSpPr/>
          <p:nvPr/>
        </p:nvSpPr>
        <p:spPr>
          <a:xfrm>
            <a:off x="311988" y="4005529"/>
            <a:ext cx="4061625" cy="369332"/>
          </a:xfrm>
          <a:prstGeom prst="rect">
            <a:avLst/>
          </a:prstGeom>
        </p:spPr>
        <p:txBody>
          <a:bodyPr wrap="none">
            <a:spAutoFit/>
          </a:bodyPr>
          <a:lstStyle/>
          <a:p>
            <a:pPr marL="285750" indent="-285750">
              <a:buFont typeface="Arial" panose="020B0604020202020204" pitchFamily="34" charset="0"/>
              <a:buChar char="•"/>
            </a:pPr>
            <a:r>
              <a:rPr lang="en-US" dirty="0" smtClean="0"/>
              <a:t>She </a:t>
            </a:r>
            <a:r>
              <a:rPr lang="en-US" dirty="0"/>
              <a:t>E</a:t>
            </a:r>
            <a:r>
              <a:rPr lang="en-US" dirty="0" smtClean="0"/>
              <a:t>nhanced the quality of workers.  </a:t>
            </a:r>
            <a:endParaRPr lang="en-IN" dirty="0"/>
          </a:p>
        </p:txBody>
      </p:sp>
      <p:sp>
        <p:nvSpPr>
          <p:cNvPr id="10" name="Rectangle 9"/>
          <p:cNvSpPr/>
          <p:nvPr/>
        </p:nvSpPr>
        <p:spPr>
          <a:xfrm>
            <a:off x="5969502" y="4080579"/>
            <a:ext cx="3805785" cy="369332"/>
          </a:xfrm>
          <a:prstGeom prst="rect">
            <a:avLst/>
          </a:prstGeom>
        </p:spPr>
        <p:txBody>
          <a:bodyPr wrap="none">
            <a:spAutoFit/>
          </a:bodyPr>
          <a:lstStyle/>
          <a:p>
            <a:pPr marL="285750" indent="-285750">
              <a:buFont typeface="Arial" panose="020B0604020202020204" pitchFamily="34" charset="0"/>
              <a:buChar char="•"/>
            </a:pPr>
            <a:r>
              <a:rPr lang="en-US" dirty="0" smtClean="0"/>
              <a:t>Invented </a:t>
            </a:r>
            <a:r>
              <a:rPr lang="en-US" dirty="0"/>
              <a:t>G</a:t>
            </a:r>
            <a:r>
              <a:rPr lang="en-US" dirty="0" smtClean="0"/>
              <a:t>antt </a:t>
            </a:r>
            <a:r>
              <a:rPr lang="en-US" dirty="0"/>
              <a:t>C</a:t>
            </a:r>
            <a:r>
              <a:rPr lang="en-US" dirty="0" smtClean="0"/>
              <a:t>hart </a:t>
            </a:r>
            <a:r>
              <a:rPr lang="en-US" dirty="0"/>
              <a:t>in mid </a:t>
            </a:r>
            <a:r>
              <a:rPr lang="en-US" b="1" dirty="0"/>
              <a:t>1890s</a:t>
            </a:r>
            <a:r>
              <a:rPr lang="en-US" dirty="0"/>
              <a:t>. </a:t>
            </a:r>
            <a:endParaRPr lang="en-IN" dirty="0"/>
          </a:p>
        </p:txBody>
      </p:sp>
      <p:sp>
        <p:nvSpPr>
          <p:cNvPr id="11" name="Rectangle 10"/>
          <p:cNvSpPr/>
          <p:nvPr/>
        </p:nvSpPr>
        <p:spPr>
          <a:xfrm>
            <a:off x="5969502" y="4510114"/>
            <a:ext cx="3339440" cy="369332"/>
          </a:xfrm>
          <a:prstGeom prst="rect">
            <a:avLst/>
          </a:prstGeom>
        </p:spPr>
        <p:txBody>
          <a:bodyPr wrap="none">
            <a:spAutoFit/>
          </a:bodyPr>
          <a:lstStyle/>
          <a:p>
            <a:pPr marL="285750" indent="-285750">
              <a:buFont typeface="Arial" panose="020B0604020202020204" pitchFamily="34" charset="0"/>
              <a:buChar char="•"/>
            </a:pPr>
            <a:r>
              <a:rPr lang="en-US" dirty="0" smtClean="0"/>
              <a:t>Improvised efficiency </a:t>
            </a:r>
            <a:r>
              <a:rPr lang="en-US" dirty="0"/>
              <a:t>of work.</a:t>
            </a:r>
            <a:endParaRPr lang="en-IN" dirty="0"/>
          </a:p>
        </p:txBody>
      </p:sp>
      <p:sp>
        <p:nvSpPr>
          <p:cNvPr id="12" name="Rectangle 11"/>
          <p:cNvSpPr/>
          <p:nvPr/>
        </p:nvSpPr>
        <p:spPr>
          <a:xfrm>
            <a:off x="6318313" y="923311"/>
            <a:ext cx="1332416" cy="369332"/>
          </a:xfrm>
          <a:prstGeom prst="rect">
            <a:avLst/>
          </a:prstGeom>
        </p:spPr>
        <p:txBody>
          <a:bodyPr wrap="none">
            <a:spAutoFit/>
          </a:bodyPr>
          <a:lstStyle/>
          <a:p>
            <a:r>
              <a:rPr lang="en-US" dirty="0"/>
              <a:t>(1861-1919)</a:t>
            </a:r>
            <a:endParaRPr lang="en-IN" dirty="0"/>
          </a:p>
        </p:txBody>
      </p:sp>
      <p:pic>
        <p:nvPicPr>
          <p:cNvPr id="13" name="Picture 12"/>
          <p:cNvPicPr>
            <a:picLocks noChangeAspect="1"/>
          </p:cNvPicPr>
          <p:nvPr/>
        </p:nvPicPr>
        <p:blipFill>
          <a:blip r:embed="rId3"/>
          <a:srcRect l="22042"/>
          <a:stretch>
            <a:fillRect/>
          </a:stretch>
        </p:blipFill>
        <p:spPr>
          <a:xfrm>
            <a:off x="5658928" y="1525841"/>
            <a:ext cx="2689818" cy="2321540"/>
          </a:xfrm>
          <a:prstGeom prst="rect">
            <a:avLst/>
          </a:prstGeom>
        </p:spPr>
      </p:pic>
      <p:pic>
        <p:nvPicPr>
          <p:cNvPr id="2" name="Picture 1"/>
          <p:cNvPicPr>
            <a:picLocks noChangeAspect="1"/>
          </p:cNvPicPr>
          <p:nvPr/>
        </p:nvPicPr>
        <p:blipFill>
          <a:blip r:embed="rId4"/>
          <a:stretch>
            <a:fillRect/>
          </a:stretch>
        </p:blipFill>
        <p:spPr>
          <a:xfrm>
            <a:off x="4040917" y="1508232"/>
            <a:ext cx="1600758" cy="2347776"/>
          </a:xfrm>
          <a:prstGeom prst="rect">
            <a:avLst/>
          </a:prstGeom>
        </p:spPr>
      </p:pic>
      <p:pic>
        <p:nvPicPr>
          <p:cNvPr id="8" name="Picture 7"/>
          <p:cNvPicPr>
            <a:picLocks noChangeAspect="1"/>
          </p:cNvPicPr>
          <p:nvPr/>
        </p:nvPicPr>
        <p:blipFill>
          <a:blip r:embed="rId5"/>
          <a:stretch>
            <a:fillRect/>
          </a:stretch>
        </p:blipFill>
        <p:spPr>
          <a:xfrm>
            <a:off x="8446969" y="1535501"/>
            <a:ext cx="3425854" cy="2426399"/>
          </a:xfrm>
          <a:prstGeom prst="rect">
            <a:avLst/>
          </a:prstGeom>
        </p:spPr>
      </p:pic>
      <p:sp>
        <p:nvSpPr>
          <p:cNvPr id="9" name="Rectangle 8"/>
          <p:cNvSpPr/>
          <p:nvPr/>
        </p:nvSpPr>
        <p:spPr>
          <a:xfrm>
            <a:off x="319177" y="4462487"/>
            <a:ext cx="5518627" cy="369332"/>
          </a:xfrm>
          <a:prstGeom prst="rect">
            <a:avLst/>
          </a:prstGeom>
        </p:spPr>
        <p:txBody>
          <a:bodyPr wrap="none">
            <a:spAutoFit/>
          </a:bodyPr>
          <a:lstStyle/>
          <a:p>
            <a:pPr marL="285750" indent="-285750">
              <a:buFont typeface="Arial" panose="020B0604020202020204" pitchFamily="34" charset="0"/>
              <a:buChar char="•"/>
            </a:pPr>
            <a:r>
              <a:rPr lang="en-US" dirty="0" smtClean="0"/>
              <a:t>Extended and completed  the work of Frank Gilbreth.  </a:t>
            </a:r>
            <a:endParaRPr lang="en-IN" dirty="0"/>
          </a:p>
        </p:txBody>
      </p:sp>
      <p:sp>
        <p:nvSpPr>
          <p:cNvPr id="14" name="Rectangle 13"/>
          <p:cNvSpPr/>
          <p:nvPr/>
        </p:nvSpPr>
        <p:spPr>
          <a:xfrm>
            <a:off x="311988" y="4842330"/>
            <a:ext cx="3612656" cy="369332"/>
          </a:xfrm>
          <a:prstGeom prst="rect">
            <a:avLst/>
          </a:prstGeom>
        </p:spPr>
        <p:txBody>
          <a:bodyPr wrap="none">
            <a:spAutoFit/>
          </a:bodyPr>
          <a:lstStyle/>
          <a:p>
            <a:pPr marL="285750" indent="-285750">
              <a:buFont typeface="Arial" panose="020B0604020202020204" pitchFamily="34" charset="0"/>
              <a:buChar char="•"/>
            </a:pPr>
            <a:r>
              <a:rPr lang="en-US" dirty="0"/>
              <a:t>Mother of Modern Management.</a:t>
            </a:r>
            <a:endParaRPr lang="en-IN" dirty="0"/>
          </a:p>
        </p:txBody>
      </p:sp>
    </p:spTree>
    <p:extLst>
      <p:ext uri="{BB962C8B-B14F-4D97-AF65-F5344CB8AC3E}">
        <p14:creationId xmlns:p14="http://schemas.microsoft.com/office/powerpoint/2010/main" val="1439564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3776"/>
            <a:ext cx="10515600" cy="5683187"/>
          </a:xfrm>
        </p:spPr>
        <p:txBody>
          <a:bodyPr/>
          <a:lstStyle/>
          <a:p>
            <a:pPr marL="0" indent="0">
              <a:buNone/>
            </a:pPr>
            <a:r>
              <a:rPr lang="en-US" dirty="0"/>
              <a:t>Max Weber						     Henri Fayol  </a:t>
            </a:r>
            <a:endParaRPr lang="en-IN" dirty="0"/>
          </a:p>
        </p:txBody>
      </p:sp>
      <p:pic>
        <p:nvPicPr>
          <p:cNvPr id="4" name="Picture 3"/>
          <p:cNvPicPr>
            <a:picLocks noChangeAspect="1"/>
          </p:cNvPicPr>
          <p:nvPr/>
        </p:nvPicPr>
        <p:blipFill>
          <a:blip r:embed="rId2"/>
          <a:stretch>
            <a:fillRect/>
          </a:stretch>
        </p:blipFill>
        <p:spPr>
          <a:xfrm>
            <a:off x="838200" y="1499616"/>
            <a:ext cx="3378266" cy="2587752"/>
          </a:xfrm>
          <a:prstGeom prst="rect">
            <a:avLst/>
          </a:prstGeom>
        </p:spPr>
      </p:pic>
      <p:sp>
        <p:nvSpPr>
          <p:cNvPr id="2" name="Rectangle 1"/>
          <p:cNvSpPr/>
          <p:nvPr/>
        </p:nvSpPr>
        <p:spPr>
          <a:xfrm>
            <a:off x="1122968" y="903470"/>
            <a:ext cx="1332416" cy="369332"/>
          </a:xfrm>
          <a:prstGeom prst="rect">
            <a:avLst/>
          </a:prstGeom>
        </p:spPr>
        <p:txBody>
          <a:bodyPr wrap="none">
            <a:spAutoFit/>
          </a:bodyPr>
          <a:lstStyle/>
          <a:p>
            <a:r>
              <a:rPr lang="en-US" dirty="0"/>
              <a:t>(1864-1920)</a:t>
            </a:r>
            <a:endParaRPr lang="en-IN" dirty="0"/>
          </a:p>
        </p:txBody>
      </p:sp>
      <p:sp>
        <p:nvSpPr>
          <p:cNvPr id="5" name="Rectangle 4"/>
          <p:cNvSpPr/>
          <p:nvPr/>
        </p:nvSpPr>
        <p:spPr>
          <a:xfrm>
            <a:off x="838200" y="4433054"/>
            <a:ext cx="6038897" cy="646331"/>
          </a:xfrm>
          <a:prstGeom prst="rect">
            <a:avLst/>
          </a:prstGeom>
        </p:spPr>
        <p:txBody>
          <a:bodyPr wrap="none">
            <a:spAutoFit/>
          </a:bodyPr>
          <a:lstStyle/>
          <a:p>
            <a:pPr marL="285750" indent="-285750">
              <a:buFont typeface="Arial" panose="020B0604020202020204" pitchFamily="34" charset="0"/>
              <a:buChar char="•"/>
            </a:pPr>
            <a:r>
              <a:rPr lang="en-US" dirty="0"/>
              <a:t>German Sociologist who Worked </a:t>
            </a:r>
            <a:r>
              <a:rPr lang="en-US" dirty="0" smtClean="0"/>
              <a:t>for removing bureaucracy,</a:t>
            </a:r>
            <a:endParaRPr lang="en-US" dirty="0"/>
          </a:p>
          <a:p>
            <a:endParaRPr lang="en-IN" dirty="0"/>
          </a:p>
        </p:txBody>
      </p:sp>
      <p:pic>
        <p:nvPicPr>
          <p:cNvPr id="7" name="Picture 6"/>
          <p:cNvPicPr>
            <a:picLocks noChangeAspect="1"/>
          </p:cNvPicPr>
          <p:nvPr/>
        </p:nvPicPr>
        <p:blipFill>
          <a:blip r:embed="rId3"/>
          <a:stretch>
            <a:fillRect/>
          </a:stretch>
        </p:blipFill>
        <p:spPr>
          <a:xfrm>
            <a:off x="7572725" y="1499616"/>
            <a:ext cx="2066608" cy="2587752"/>
          </a:xfrm>
          <a:prstGeom prst="rect">
            <a:avLst/>
          </a:prstGeom>
        </p:spPr>
      </p:pic>
      <p:sp>
        <p:nvSpPr>
          <p:cNvPr id="8" name="Rectangle 7"/>
          <p:cNvSpPr/>
          <p:nvPr/>
        </p:nvSpPr>
        <p:spPr>
          <a:xfrm>
            <a:off x="7214394" y="4433054"/>
            <a:ext cx="4539769" cy="369332"/>
          </a:xfrm>
          <a:prstGeom prst="rect">
            <a:avLst/>
          </a:prstGeom>
        </p:spPr>
        <p:txBody>
          <a:bodyPr wrap="none">
            <a:spAutoFit/>
          </a:bodyPr>
          <a:lstStyle/>
          <a:p>
            <a:pPr marL="285750" indent="-285750">
              <a:buFont typeface="Arial" panose="020B0604020202020204" pitchFamily="34" charset="0"/>
              <a:buChar char="•"/>
            </a:pPr>
            <a:r>
              <a:rPr lang="en-US" dirty="0" smtClean="0"/>
              <a:t>Introduced </a:t>
            </a:r>
            <a:r>
              <a:rPr lang="en-US" dirty="0"/>
              <a:t>14 principle of management &amp;</a:t>
            </a:r>
            <a:endParaRPr lang="en-IN" dirty="0"/>
          </a:p>
        </p:txBody>
      </p:sp>
      <p:sp>
        <p:nvSpPr>
          <p:cNvPr id="9" name="Rectangle 8"/>
          <p:cNvSpPr/>
          <p:nvPr/>
        </p:nvSpPr>
        <p:spPr>
          <a:xfrm>
            <a:off x="7564512" y="4710053"/>
            <a:ext cx="3192412" cy="369332"/>
          </a:xfrm>
          <a:prstGeom prst="rect">
            <a:avLst/>
          </a:prstGeom>
        </p:spPr>
        <p:txBody>
          <a:bodyPr wrap="none">
            <a:spAutoFit/>
          </a:bodyPr>
          <a:lstStyle/>
          <a:p>
            <a:r>
              <a:rPr lang="en-US" dirty="0" smtClean="0"/>
              <a:t>5 </a:t>
            </a:r>
            <a:r>
              <a:rPr lang="en-US" dirty="0"/>
              <a:t>principle of </a:t>
            </a:r>
            <a:r>
              <a:rPr lang="en-US" dirty="0" smtClean="0"/>
              <a:t>managers in </a:t>
            </a:r>
            <a:r>
              <a:rPr lang="en-US" b="1" dirty="0" smtClean="0"/>
              <a:t>1916</a:t>
            </a:r>
            <a:r>
              <a:rPr lang="en-US" dirty="0" smtClean="0"/>
              <a:t>.</a:t>
            </a:r>
            <a:endParaRPr lang="en-IN" dirty="0"/>
          </a:p>
        </p:txBody>
      </p:sp>
      <p:sp>
        <p:nvSpPr>
          <p:cNvPr id="10" name="Rectangle 9"/>
          <p:cNvSpPr/>
          <p:nvPr/>
        </p:nvSpPr>
        <p:spPr>
          <a:xfrm>
            <a:off x="7984893" y="903470"/>
            <a:ext cx="1332416" cy="369332"/>
          </a:xfrm>
          <a:prstGeom prst="rect">
            <a:avLst/>
          </a:prstGeom>
        </p:spPr>
        <p:txBody>
          <a:bodyPr wrap="none">
            <a:spAutoFit/>
          </a:bodyPr>
          <a:lstStyle/>
          <a:p>
            <a:r>
              <a:rPr lang="en-US" dirty="0"/>
              <a:t>(1841-1925)</a:t>
            </a:r>
            <a:endParaRPr lang="en-IN" dirty="0"/>
          </a:p>
        </p:txBody>
      </p:sp>
      <p:pic>
        <p:nvPicPr>
          <p:cNvPr id="12" name="Picture 11"/>
          <p:cNvPicPr>
            <a:picLocks noChangeAspect="1"/>
          </p:cNvPicPr>
          <p:nvPr/>
        </p:nvPicPr>
        <p:blipFill>
          <a:blip r:embed="rId4"/>
          <a:stretch>
            <a:fillRect/>
          </a:stretch>
        </p:blipFill>
        <p:spPr>
          <a:xfrm>
            <a:off x="9908667" y="1499616"/>
            <a:ext cx="1847850" cy="2466975"/>
          </a:xfrm>
          <a:prstGeom prst="rect">
            <a:avLst/>
          </a:prstGeom>
        </p:spPr>
      </p:pic>
      <p:pic>
        <p:nvPicPr>
          <p:cNvPr id="14" name="Picture 13"/>
          <p:cNvPicPr>
            <a:picLocks noChangeAspect="1"/>
          </p:cNvPicPr>
          <p:nvPr/>
        </p:nvPicPr>
        <p:blipFill>
          <a:blip r:embed="rId5"/>
          <a:stretch>
            <a:fillRect/>
          </a:stretch>
        </p:blipFill>
        <p:spPr>
          <a:xfrm>
            <a:off x="4355783" y="1518249"/>
            <a:ext cx="1926840" cy="2569119"/>
          </a:xfrm>
          <a:prstGeom prst="rect">
            <a:avLst/>
          </a:prstGeom>
        </p:spPr>
      </p:pic>
      <p:sp>
        <p:nvSpPr>
          <p:cNvPr id="11" name="Rectangle 10"/>
          <p:cNvSpPr/>
          <p:nvPr/>
        </p:nvSpPr>
        <p:spPr>
          <a:xfrm>
            <a:off x="838200" y="4710053"/>
            <a:ext cx="1720727" cy="369332"/>
          </a:xfrm>
          <a:prstGeom prst="rect">
            <a:avLst/>
          </a:prstGeom>
        </p:spPr>
        <p:txBody>
          <a:bodyPr wrap="none">
            <a:spAutoFit/>
          </a:bodyPr>
          <a:lstStyle/>
          <a:p>
            <a:r>
              <a:rPr lang="en-US" dirty="0" smtClean="0"/>
              <a:t>      In </a:t>
            </a:r>
            <a:r>
              <a:rPr lang="en-US" dirty="0"/>
              <a:t>year </a:t>
            </a:r>
            <a:r>
              <a:rPr lang="en-US" b="1" dirty="0"/>
              <a:t>1930</a:t>
            </a:r>
            <a:r>
              <a:rPr lang="en-US" dirty="0"/>
              <a:t>.</a:t>
            </a:r>
            <a:endParaRPr lang="en-IN" dirty="0"/>
          </a:p>
        </p:txBody>
      </p:sp>
    </p:spTree>
    <p:extLst>
      <p:ext uri="{BB962C8B-B14F-4D97-AF65-F5344CB8AC3E}">
        <p14:creationId xmlns:p14="http://schemas.microsoft.com/office/powerpoint/2010/main" val="319559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3776"/>
            <a:ext cx="10515600" cy="5683187"/>
          </a:xfrm>
        </p:spPr>
        <p:txBody>
          <a:bodyPr/>
          <a:lstStyle/>
          <a:p>
            <a:pPr marL="0" indent="0">
              <a:buNone/>
            </a:pPr>
            <a:r>
              <a:rPr lang="en-US" dirty="0"/>
              <a:t>Mary Parker Follet					    Elton Mayo  </a:t>
            </a:r>
            <a:endParaRPr lang="en-IN" dirty="0"/>
          </a:p>
        </p:txBody>
      </p:sp>
      <p:pic>
        <p:nvPicPr>
          <p:cNvPr id="2" name="Picture 1"/>
          <p:cNvPicPr>
            <a:picLocks noChangeAspect="1"/>
          </p:cNvPicPr>
          <p:nvPr/>
        </p:nvPicPr>
        <p:blipFill rotWithShape="1">
          <a:blip r:embed="rId2"/>
          <a:srcRect l="26800" t="-480" r="21600" b="480"/>
          <a:stretch/>
        </p:blipFill>
        <p:spPr>
          <a:xfrm>
            <a:off x="838200" y="1450848"/>
            <a:ext cx="3107790" cy="3011424"/>
          </a:xfrm>
          <a:prstGeom prst="rect">
            <a:avLst/>
          </a:prstGeom>
        </p:spPr>
      </p:pic>
      <p:sp>
        <p:nvSpPr>
          <p:cNvPr id="4" name="Rectangle 3"/>
          <p:cNvSpPr/>
          <p:nvPr/>
        </p:nvSpPr>
        <p:spPr>
          <a:xfrm>
            <a:off x="1635032" y="1013198"/>
            <a:ext cx="1332416" cy="369332"/>
          </a:xfrm>
          <a:prstGeom prst="rect">
            <a:avLst/>
          </a:prstGeom>
        </p:spPr>
        <p:txBody>
          <a:bodyPr wrap="none">
            <a:spAutoFit/>
          </a:bodyPr>
          <a:lstStyle/>
          <a:p>
            <a:r>
              <a:rPr lang="en-US" dirty="0"/>
              <a:t>(1868-1933)</a:t>
            </a:r>
            <a:endParaRPr lang="en-IN" dirty="0"/>
          </a:p>
        </p:txBody>
      </p:sp>
      <p:sp>
        <p:nvSpPr>
          <p:cNvPr id="5" name="Rectangle 4"/>
          <p:cNvSpPr/>
          <p:nvPr/>
        </p:nvSpPr>
        <p:spPr>
          <a:xfrm>
            <a:off x="838200" y="4625078"/>
            <a:ext cx="2801536" cy="369332"/>
          </a:xfrm>
          <a:prstGeom prst="rect">
            <a:avLst/>
          </a:prstGeom>
        </p:spPr>
        <p:txBody>
          <a:bodyPr wrap="none">
            <a:spAutoFit/>
          </a:bodyPr>
          <a:lstStyle/>
          <a:p>
            <a:pPr marL="285750" indent="-285750">
              <a:buFont typeface="Arial" panose="020B0604020202020204" pitchFamily="34" charset="0"/>
              <a:buChar char="•"/>
            </a:pPr>
            <a:r>
              <a:rPr lang="en-US" dirty="0"/>
              <a:t>Mother of </a:t>
            </a:r>
            <a:r>
              <a:rPr lang="en-US" dirty="0" smtClean="0"/>
              <a:t>Management</a:t>
            </a:r>
            <a:r>
              <a:rPr lang="en-US" dirty="0"/>
              <a:t>.</a:t>
            </a:r>
            <a:endParaRPr lang="en-IN" dirty="0"/>
          </a:p>
        </p:txBody>
      </p:sp>
      <p:sp>
        <p:nvSpPr>
          <p:cNvPr id="6" name="Rectangle 5"/>
          <p:cNvSpPr/>
          <p:nvPr/>
        </p:nvSpPr>
        <p:spPr>
          <a:xfrm>
            <a:off x="838200" y="5050012"/>
            <a:ext cx="4675632" cy="1200329"/>
          </a:xfrm>
          <a:prstGeom prst="rect">
            <a:avLst/>
          </a:prstGeom>
        </p:spPr>
        <p:txBody>
          <a:bodyPr wrap="square">
            <a:spAutoFit/>
          </a:bodyPr>
          <a:lstStyle/>
          <a:p>
            <a:pPr marL="285750" indent="-285750">
              <a:buFont typeface="Arial" panose="020B0604020202020204" pitchFamily="34" charset="0"/>
              <a:buChar char="•"/>
            </a:pPr>
            <a:r>
              <a:rPr lang="en-US" dirty="0" smtClean="0"/>
              <a:t>Ascertained </a:t>
            </a:r>
            <a:r>
              <a:rPr lang="en-US" dirty="0"/>
              <a:t>I</a:t>
            </a:r>
            <a:r>
              <a:rPr lang="en-US" dirty="0" smtClean="0"/>
              <a:t>ntegration </a:t>
            </a:r>
            <a:r>
              <a:rPr lang="en-US" dirty="0"/>
              <a:t>theory in </a:t>
            </a:r>
            <a:r>
              <a:rPr lang="en-US" b="1" dirty="0"/>
              <a:t>1925</a:t>
            </a:r>
            <a:r>
              <a:rPr lang="en-US" dirty="0" smtClean="0"/>
              <a:t>.</a:t>
            </a:r>
          </a:p>
          <a:p>
            <a:r>
              <a:rPr lang="en-US" dirty="0"/>
              <a:t> </a:t>
            </a:r>
            <a:endParaRPr lang="en-US" dirty="0" smtClean="0"/>
          </a:p>
          <a:p>
            <a:pPr marL="285750" indent="-285750">
              <a:buFont typeface="Arial" panose="020B0604020202020204" pitchFamily="34" charset="0"/>
              <a:buChar char="•"/>
            </a:pPr>
            <a:r>
              <a:rPr lang="en-US" dirty="0" smtClean="0"/>
              <a:t>Pioneer in the study of interpersonal relation and personal management.</a:t>
            </a:r>
            <a:endParaRPr lang="en-IN" dirty="0"/>
          </a:p>
        </p:txBody>
      </p:sp>
      <p:pic>
        <p:nvPicPr>
          <p:cNvPr id="7" name="Picture 6"/>
          <p:cNvPicPr>
            <a:picLocks noChangeAspect="1"/>
          </p:cNvPicPr>
          <p:nvPr/>
        </p:nvPicPr>
        <p:blipFill>
          <a:blip r:embed="rId3"/>
          <a:stretch>
            <a:fillRect/>
          </a:stretch>
        </p:blipFill>
        <p:spPr>
          <a:xfrm>
            <a:off x="6753765" y="1424969"/>
            <a:ext cx="2216743" cy="3011424"/>
          </a:xfrm>
          <a:prstGeom prst="rect">
            <a:avLst/>
          </a:prstGeom>
        </p:spPr>
      </p:pic>
      <p:sp>
        <p:nvSpPr>
          <p:cNvPr id="8" name="Rectangle 7"/>
          <p:cNvSpPr/>
          <p:nvPr/>
        </p:nvSpPr>
        <p:spPr>
          <a:xfrm>
            <a:off x="7862137" y="1013198"/>
            <a:ext cx="1332416" cy="369332"/>
          </a:xfrm>
          <a:prstGeom prst="rect">
            <a:avLst/>
          </a:prstGeom>
        </p:spPr>
        <p:txBody>
          <a:bodyPr wrap="none">
            <a:spAutoFit/>
          </a:bodyPr>
          <a:lstStyle/>
          <a:p>
            <a:r>
              <a:rPr lang="en-US" dirty="0"/>
              <a:t>(1880-1949)</a:t>
            </a:r>
            <a:endParaRPr lang="en-IN" dirty="0"/>
          </a:p>
        </p:txBody>
      </p:sp>
      <p:sp>
        <p:nvSpPr>
          <p:cNvPr id="9" name="Rectangle 8"/>
          <p:cNvSpPr/>
          <p:nvPr/>
        </p:nvSpPr>
        <p:spPr>
          <a:xfrm>
            <a:off x="6753765" y="4625078"/>
            <a:ext cx="5643596" cy="646331"/>
          </a:xfrm>
          <a:prstGeom prst="rect">
            <a:avLst/>
          </a:prstGeom>
        </p:spPr>
        <p:txBody>
          <a:bodyPr wrap="none">
            <a:spAutoFit/>
          </a:bodyPr>
          <a:lstStyle/>
          <a:p>
            <a:pPr marL="285750" indent="-285750">
              <a:buFont typeface="Arial" panose="020B0604020202020204" pitchFamily="34" charset="0"/>
              <a:buChar char="•"/>
            </a:pPr>
            <a:r>
              <a:rPr lang="en-US" dirty="0"/>
              <a:t>R</a:t>
            </a:r>
            <a:r>
              <a:rPr lang="en-US" dirty="0" smtClean="0"/>
              <a:t>ecognized teamwork</a:t>
            </a:r>
            <a:r>
              <a:rPr lang="en-US" dirty="0"/>
              <a:t> </a:t>
            </a:r>
            <a:r>
              <a:rPr lang="en-US" dirty="0" smtClean="0"/>
              <a:t>and focused on human problems</a:t>
            </a:r>
          </a:p>
          <a:p>
            <a:r>
              <a:rPr lang="en-US" dirty="0"/>
              <a:t> </a:t>
            </a:r>
            <a:r>
              <a:rPr lang="en-US" dirty="0" smtClean="0"/>
              <a:t>     In industrial civilization. </a:t>
            </a:r>
            <a:endParaRPr lang="en-IN" dirty="0"/>
          </a:p>
        </p:txBody>
      </p:sp>
      <p:sp>
        <p:nvSpPr>
          <p:cNvPr id="10" name="Rectangle 9"/>
          <p:cNvSpPr/>
          <p:nvPr/>
        </p:nvSpPr>
        <p:spPr>
          <a:xfrm>
            <a:off x="6753765" y="5207992"/>
            <a:ext cx="3985386" cy="369332"/>
          </a:xfrm>
          <a:prstGeom prst="rect">
            <a:avLst/>
          </a:prstGeom>
        </p:spPr>
        <p:txBody>
          <a:bodyPr wrap="none">
            <a:spAutoFit/>
          </a:bodyPr>
          <a:lstStyle/>
          <a:p>
            <a:pPr marL="285750" indent="-285750">
              <a:buFont typeface="Arial" panose="020B0604020202020204" pitchFamily="34" charset="0"/>
              <a:buChar char="•"/>
            </a:pPr>
            <a:r>
              <a:rPr lang="en-US" dirty="0" smtClean="0"/>
              <a:t>Invented Hawthorne </a:t>
            </a:r>
            <a:r>
              <a:rPr lang="en-US" dirty="0"/>
              <a:t>studies in </a:t>
            </a:r>
            <a:r>
              <a:rPr lang="en-US" b="1" dirty="0"/>
              <a:t>1932</a:t>
            </a:r>
            <a:r>
              <a:rPr lang="en-US" dirty="0"/>
              <a:t>. </a:t>
            </a:r>
            <a:endParaRPr lang="en-IN" dirty="0"/>
          </a:p>
        </p:txBody>
      </p:sp>
      <p:pic>
        <p:nvPicPr>
          <p:cNvPr id="14" name="Picture 13"/>
          <p:cNvPicPr>
            <a:picLocks noChangeAspect="1"/>
          </p:cNvPicPr>
          <p:nvPr/>
        </p:nvPicPr>
        <p:blipFill>
          <a:blip r:embed="rId4"/>
          <a:stretch>
            <a:fillRect/>
          </a:stretch>
        </p:blipFill>
        <p:spPr>
          <a:xfrm>
            <a:off x="9035654" y="1450848"/>
            <a:ext cx="1960938" cy="2984738"/>
          </a:xfrm>
          <a:prstGeom prst="rect">
            <a:avLst/>
          </a:prstGeom>
        </p:spPr>
      </p:pic>
      <p:pic>
        <p:nvPicPr>
          <p:cNvPr id="16" name="Picture 15"/>
          <p:cNvPicPr>
            <a:picLocks noChangeAspect="1"/>
          </p:cNvPicPr>
          <p:nvPr/>
        </p:nvPicPr>
        <p:blipFill>
          <a:blip r:embed="rId5"/>
          <a:stretch>
            <a:fillRect/>
          </a:stretch>
        </p:blipFill>
        <p:spPr>
          <a:xfrm>
            <a:off x="3983943" y="1457864"/>
            <a:ext cx="2307385" cy="3004408"/>
          </a:xfrm>
          <a:prstGeom prst="rect">
            <a:avLst/>
          </a:prstGeom>
        </p:spPr>
      </p:pic>
    </p:spTree>
    <p:extLst>
      <p:ext uri="{BB962C8B-B14F-4D97-AF65-F5344CB8AC3E}">
        <p14:creationId xmlns:p14="http://schemas.microsoft.com/office/powerpoint/2010/main" val="1103459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3776"/>
            <a:ext cx="10515600" cy="5683187"/>
          </a:xfrm>
        </p:spPr>
        <p:txBody>
          <a:bodyPr/>
          <a:lstStyle/>
          <a:p>
            <a:pPr marL="0" indent="0">
              <a:buNone/>
            </a:pPr>
            <a:r>
              <a:rPr lang="en-US" dirty="0"/>
              <a:t>Chester luring Barnard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IN" dirty="0"/>
          </a:p>
        </p:txBody>
      </p:sp>
      <p:pic>
        <p:nvPicPr>
          <p:cNvPr id="2" name="Picture 1"/>
          <p:cNvPicPr>
            <a:picLocks noChangeAspect="1"/>
          </p:cNvPicPr>
          <p:nvPr/>
        </p:nvPicPr>
        <p:blipFill>
          <a:blip r:embed="rId2"/>
          <a:stretch>
            <a:fillRect/>
          </a:stretch>
        </p:blipFill>
        <p:spPr>
          <a:xfrm>
            <a:off x="838200" y="1567259"/>
            <a:ext cx="3102033" cy="3102033"/>
          </a:xfrm>
          <a:prstGeom prst="rect">
            <a:avLst/>
          </a:prstGeom>
        </p:spPr>
      </p:pic>
      <p:sp>
        <p:nvSpPr>
          <p:cNvPr id="4" name="Rectangle 3"/>
          <p:cNvSpPr/>
          <p:nvPr/>
        </p:nvSpPr>
        <p:spPr>
          <a:xfrm>
            <a:off x="1773716" y="1077206"/>
            <a:ext cx="1332416" cy="369332"/>
          </a:xfrm>
          <a:prstGeom prst="rect">
            <a:avLst/>
          </a:prstGeom>
        </p:spPr>
        <p:txBody>
          <a:bodyPr wrap="none">
            <a:spAutoFit/>
          </a:bodyPr>
          <a:lstStyle/>
          <a:p>
            <a:r>
              <a:rPr lang="en-US" dirty="0"/>
              <a:t>(1886-1961)</a:t>
            </a:r>
            <a:endParaRPr lang="en-IN" dirty="0"/>
          </a:p>
        </p:txBody>
      </p:sp>
      <p:sp>
        <p:nvSpPr>
          <p:cNvPr id="5" name="Rectangle 4"/>
          <p:cNvSpPr/>
          <p:nvPr/>
        </p:nvSpPr>
        <p:spPr>
          <a:xfrm>
            <a:off x="838200" y="4926229"/>
            <a:ext cx="5924442" cy="1477328"/>
          </a:xfrm>
          <a:prstGeom prst="rect">
            <a:avLst/>
          </a:prstGeom>
        </p:spPr>
        <p:txBody>
          <a:bodyPr wrap="none">
            <a:spAutoFit/>
          </a:bodyPr>
          <a:lstStyle/>
          <a:p>
            <a:pPr marL="285750" indent="-285750">
              <a:buFont typeface="Arial" panose="020B0604020202020204" pitchFamily="34" charset="0"/>
              <a:buChar char="•"/>
            </a:pPr>
            <a:r>
              <a:rPr lang="en-US" dirty="0" smtClean="0"/>
              <a:t>Worked on theory to improve </a:t>
            </a:r>
            <a:r>
              <a:rPr lang="en-US" dirty="0"/>
              <a:t>effectiveness and </a:t>
            </a:r>
            <a:r>
              <a:rPr lang="en-US" dirty="0" smtClean="0"/>
              <a:t>efficiency,</a:t>
            </a:r>
          </a:p>
          <a:p>
            <a:r>
              <a:rPr lang="en-US" dirty="0" smtClean="0"/>
              <a:t>      aroused </a:t>
            </a:r>
            <a:r>
              <a:rPr lang="en-US" dirty="0"/>
              <a:t>in </a:t>
            </a:r>
            <a:r>
              <a:rPr lang="en-US" b="1" dirty="0"/>
              <a:t>1938</a:t>
            </a:r>
            <a:r>
              <a:rPr lang="en-US" dirty="0"/>
              <a:t>. </a:t>
            </a:r>
            <a:endParaRPr lang="en-IN"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Known for the function of the executive </a:t>
            </a:r>
            <a:endParaRPr lang="en-IN" dirty="0"/>
          </a:p>
        </p:txBody>
      </p:sp>
      <p:sp>
        <p:nvSpPr>
          <p:cNvPr id="6" name="Rectangle 5"/>
          <p:cNvSpPr/>
          <p:nvPr/>
        </p:nvSpPr>
        <p:spPr>
          <a:xfrm>
            <a:off x="838200" y="5539109"/>
            <a:ext cx="2511970" cy="369332"/>
          </a:xfrm>
          <a:prstGeom prst="rect">
            <a:avLst/>
          </a:prstGeom>
        </p:spPr>
        <p:txBody>
          <a:bodyPr wrap="none">
            <a:spAutoFit/>
          </a:bodyPr>
          <a:lstStyle/>
          <a:p>
            <a:pPr marL="285750" indent="-285750">
              <a:buFont typeface="Arial" panose="020B0604020202020204" pitchFamily="34" charset="0"/>
              <a:buChar char="•"/>
            </a:pPr>
            <a:r>
              <a:rPr lang="en-US" dirty="0" smtClean="0"/>
              <a:t>Empowered workers</a:t>
            </a:r>
            <a:r>
              <a:rPr lang="en-US" dirty="0"/>
              <a:t>.</a:t>
            </a:r>
            <a:endParaRPr lang="en-IN" dirty="0"/>
          </a:p>
        </p:txBody>
      </p:sp>
      <p:pic>
        <p:nvPicPr>
          <p:cNvPr id="7" name="Picture 6"/>
          <p:cNvPicPr>
            <a:picLocks noChangeAspect="1"/>
          </p:cNvPicPr>
          <p:nvPr/>
        </p:nvPicPr>
        <p:blipFill>
          <a:blip r:embed="rId3"/>
          <a:stretch>
            <a:fillRect/>
          </a:stretch>
        </p:blipFill>
        <p:spPr>
          <a:xfrm>
            <a:off x="4281054" y="1582480"/>
            <a:ext cx="2312129" cy="3086811"/>
          </a:xfrm>
          <a:prstGeom prst="rect">
            <a:avLst/>
          </a:prstGeom>
        </p:spPr>
      </p:pic>
    </p:spTree>
    <p:extLst>
      <p:ext uri="{BB962C8B-B14F-4D97-AF65-F5344CB8AC3E}">
        <p14:creationId xmlns:p14="http://schemas.microsoft.com/office/powerpoint/2010/main" val="328483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effectLst>
                  <a:outerShdw blurRad="38100" dist="38100" dir="2700000" algn="tl">
                    <a:srgbClr val="000000">
                      <a:alpha val="43137"/>
                    </a:srgbClr>
                  </a:outerShdw>
                </a:effectLst>
              </a:rPr>
              <a:t>2</a:t>
            </a:r>
            <a:r>
              <a:rPr lang="en-IN" b="1" baseline="30000" dirty="0">
                <a:effectLst>
                  <a:outerShdw blurRad="38100" dist="38100" dir="2700000" algn="tl">
                    <a:srgbClr val="000000">
                      <a:alpha val="43137"/>
                    </a:srgbClr>
                  </a:outerShdw>
                </a:effectLst>
              </a:rPr>
              <a:t>nd</a:t>
            </a:r>
            <a:r>
              <a:rPr lang="en-IN" b="1" dirty="0">
                <a:effectLst>
                  <a:outerShdw blurRad="38100" dist="38100" dir="2700000" algn="tl">
                    <a:srgbClr val="000000">
                      <a:alpha val="43137"/>
                    </a:srgbClr>
                  </a:outerShdw>
                </a:effectLst>
              </a:rPr>
              <a:t> Era</a:t>
            </a:r>
            <a:br>
              <a:rPr lang="en-IN" b="1" dirty="0">
                <a:effectLst>
                  <a:outerShdw blurRad="38100" dist="38100" dir="2700000" algn="tl">
                    <a:srgbClr val="000000">
                      <a:alpha val="43137"/>
                    </a:srgbClr>
                  </a:outerShdw>
                </a:effectLst>
              </a:rPr>
            </a:br>
            <a:r>
              <a:rPr lang="en-IN" b="1" dirty="0">
                <a:effectLst>
                  <a:outerShdw blurRad="38100" dist="38100" dir="2700000" algn="tl">
                    <a:srgbClr val="000000">
                      <a:alpha val="43137"/>
                    </a:srgbClr>
                  </a:outerShdw>
                </a:effectLst>
              </a:rPr>
              <a:t>Expansion of Management </a:t>
            </a:r>
          </a:p>
        </p:txBody>
      </p:sp>
      <p:sp>
        <p:nvSpPr>
          <p:cNvPr id="3" name="Subtitle 2"/>
          <p:cNvSpPr>
            <a:spLocks noGrp="1"/>
          </p:cNvSpPr>
          <p:nvPr>
            <p:ph type="subTitle" idx="1"/>
          </p:nvPr>
        </p:nvSpPr>
        <p:spPr/>
        <p:txBody>
          <a:bodyPr>
            <a:normAutofit/>
          </a:bodyPr>
          <a:lstStyle/>
          <a:p>
            <a:r>
              <a:rPr lang="en-US" sz="2800" dirty="0"/>
              <a:t>(1950-2000)</a:t>
            </a:r>
            <a:endParaRPr lang="en-IN" sz="2800" dirty="0"/>
          </a:p>
        </p:txBody>
      </p:sp>
    </p:spTree>
    <p:extLst>
      <p:ext uri="{BB962C8B-B14F-4D97-AF65-F5344CB8AC3E}">
        <p14:creationId xmlns:p14="http://schemas.microsoft.com/office/powerpoint/2010/main" val="77478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776" y="429766"/>
            <a:ext cx="10515600" cy="5747195"/>
          </a:xfrm>
        </p:spPr>
        <p:txBody>
          <a:bodyPr/>
          <a:lstStyle/>
          <a:p>
            <a:pPr marL="0" indent="0">
              <a:buNone/>
            </a:pPr>
            <a:r>
              <a:rPr lang="en-US" dirty="0"/>
              <a:t>Ludwing Von Bertalanfly		Douglas Mc Gregor  </a:t>
            </a:r>
            <a:endParaRPr lang="en-IN" dirty="0"/>
          </a:p>
        </p:txBody>
      </p:sp>
      <p:pic>
        <p:nvPicPr>
          <p:cNvPr id="9" name="Picture 8"/>
          <p:cNvPicPr>
            <a:picLocks noChangeAspect="1"/>
          </p:cNvPicPr>
          <p:nvPr/>
        </p:nvPicPr>
        <p:blipFill>
          <a:blip r:embed="rId2"/>
          <a:stretch>
            <a:fillRect/>
          </a:stretch>
        </p:blipFill>
        <p:spPr>
          <a:xfrm>
            <a:off x="193907" y="1785490"/>
            <a:ext cx="2367742" cy="2914144"/>
          </a:xfrm>
          <a:prstGeom prst="rect">
            <a:avLst/>
          </a:prstGeom>
        </p:spPr>
      </p:pic>
      <p:sp>
        <p:nvSpPr>
          <p:cNvPr id="10" name="Rectangle 9"/>
          <p:cNvSpPr/>
          <p:nvPr/>
        </p:nvSpPr>
        <p:spPr>
          <a:xfrm>
            <a:off x="104603" y="4904302"/>
            <a:ext cx="1384353" cy="369332"/>
          </a:xfrm>
          <a:prstGeom prst="rect">
            <a:avLst/>
          </a:prstGeom>
        </p:spPr>
        <p:txBody>
          <a:bodyPr wrap="none">
            <a:spAutoFit/>
          </a:bodyPr>
          <a:lstStyle/>
          <a:p>
            <a:pPr marL="285750" indent="-285750">
              <a:buFont typeface="Arial" panose="020B0604020202020204" pitchFamily="34" charset="0"/>
              <a:buChar char="•"/>
            </a:pPr>
            <a:r>
              <a:rPr lang="en-US" dirty="0"/>
              <a:t>Biologist. </a:t>
            </a:r>
            <a:endParaRPr lang="en-IN" dirty="0"/>
          </a:p>
        </p:txBody>
      </p:sp>
      <p:sp>
        <p:nvSpPr>
          <p:cNvPr id="11" name="Rectangle 10"/>
          <p:cNvSpPr/>
          <p:nvPr/>
        </p:nvSpPr>
        <p:spPr>
          <a:xfrm>
            <a:off x="104603" y="5197344"/>
            <a:ext cx="3842399" cy="369332"/>
          </a:xfrm>
          <a:prstGeom prst="rect">
            <a:avLst/>
          </a:prstGeom>
        </p:spPr>
        <p:txBody>
          <a:bodyPr wrap="none">
            <a:spAutoFit/>
          </a:bodyPr>
          <a:lstStyle/>
          <a:p>
            <a:pPr marL="285750" indent="-285750">
              <a:buFont typeface="Arial" panose="020B0604020202020204" pitchFamily="34" charset="0"/>
              <a:buChar char="•"/>
            </a:pPr>
            <a:r>
              <a:rPr lang="en-US" dirty="0" smtClean="0"/>
              <a:t>Improvised </a:t>
            </a:r>
            <a:r>
              <a:rPr lang="en-US" dirty="0"/>
              <a:t>G</a:t>
            </a:r>
            <a:r>
              <a:rPr lang="en-US" dirty="0" smtClean="0"/>
              <a:t>eneral </a:t>
            </a:r>
            <a:r>
              <a:rPr lang="en-US" dirty="0"/>
              <a:t>T</a:t>
            </a:r>
            <a:r>
              <a:rPr lang="en-US" dirty="0" smtClean="0"/>
              <a:t>heory </a:t>
            </a:r>
            <a:r>
              <a:rPr lang="en-US" dirty="0"/>
              <a:t>in </a:t>
            </a:r>
            <a:r>
              <a:rPr lang="en-US" b="1" dirty="0"/>
              <a:t>1951</a:t>
            </a:r>
            <a:r>
              <a:rPr lang="en-US" dirty="0"/>
              <a:t>. </a:t>
            </a:r>
            <a:endParaRPr lang="en-IN" dirty="0"/>
          </a:p>
        </p:txBody>
      </p:sp>
      <p:sp>
        <p:nvSpPr>
          <p:cNvPr id="12" name="Rectangle 11"/>
          <p:cNvSpPr/>
          <p:nvPr/>
        </p:nvSpPr>
        <p:spPr>
          <a:xfrm>
            <a:off x="711570" y="1211490"/>
            <a:ext cx="1332416" cy="369332"/>
          </a:xfrm>
          <a:prstGeom prst="rect">
            <a:avLst/>
          </a:prstGeom>
        </p:spPr>
        <p:txBody>
          <a:bodyPr wrap="none">
            <a:spAutoFit/>
          </a:bodyPr>
          <a:lstStyle/>
          <a:p>
            <a:r>
              <a:rPr lang="en-US" dirty="0"/>
              <a:t>(1901-1972)</a:t>
            </a:r>
            <a:endParaRPr lang="en-IN" dirty="0"/>
          </a:p>
        </p:txBody>
      </p:sp>
      <p:pic>
        <p:nvPicPr>
          <p:cNvPr id="13" name="Picture 12"/>
          <p:cNvPicPr>
            <a:picLocks noChangeAspect="1"/>
          </p:cNvPicPr>
          <p:nvPr/>
        </p:nvPicPr>
        <p:blipFill>
          <a:blip r:embed="rId3"/>
          <a:stretch>
            <a:fillRect/>
          </a:stretch>
        </p:blipFill>
        <p:spPr>
          <a:xfrm>
            <a:off x="5087388" y="1786966"/>
            <a:ext cx="2178703" cy="2908680"/>
          </a:xfrm>
          <a:prstGeom prst="rect">
            <a:avLst/>
          </a:prstGeom>
        </p:spPr>
      </p:pic>
      <p:sp>
        <p:nvSpPr>
          <p:cNvPr id="14" name="Rectangle 13"/>
          <p:cNvSpPr/>
          <p:nvPr/>
        </p:nvSpPr>
        <p:spPr>
          <a:xfrm>
            <a:off x="5523869" y="1208977"/>
            <a:ext cx="1332416" cy="369332"/>
          </a:xfrm>
          <a:prstGeom prst="rect">
            <a:avLst/>
          </a:prstGeom>
        </p:spPr>
        <p:txBody>
          <a:bodyPr wrap="none">
            <a:spAutoFit/>
          </a:bodyPr>
          <a:lstStyle/>
          <a:p>
            <a:r>
              <a:rPr lang="en-US" dirty="0"/>
              <a:t>(1906-1964)</a:t>
            </a:r>
            <a:endParaRPr lang="en-IN" dirty="0"/>
          </a:p>
        </p:txBody>
      </p:sp>
      <p:sp>
        <p:nvSpPr>
          <p:cNvPr id="15" name="Rectangle 14"/>
          <p:cNvSpPr/>
          <p:nvPr/>
        </p:nvSpPr>
        <p:spPr>
          <a:xfrm>
            <a:off x="5087388" y="4900346"/>
            <a:ext cx="4513812" cy="923330"/>
          </a:xfrm>
          <a:prstGeom prst="rect">
            <a:avLst/>
          </a:prstGeom>
        </p:spPr>
        <p:txBody>
          <a:bodyPr wrap="square">
            <a:spAutoFit/>
          </a:bodyPr>
          <a:lstStyle/>
          <a:p>
            <a:pPr marL="285750" indent="-285750">
              <a:buFont typeface="Arial" panose="020B0604020202020204" pitchFamily="34" charset="0"/>
              <a:buChar char="•"/>
            </a:pPr>
            <a:r>
              <a:rPr lang="en-US" dirty="0"/>
              <a:t>C</a:t>
            </a:r>
            <a:r>
              <a:rPr lang="en-US" dirty="0" smtClean="0"/>
              <a:t>oncocted </a:t>
            </a:r>
            <a:r>
              <a:rPr lang="en-US" dirty="0"/>
              <a:t>theory X and Y.</a:t>
            </a:r>
          </a:p>
          <a:p>
            <a:r>
              <a:rPr lang="en-US" dirty="0" smtClean="0"/>
              <a:t>      </a:t>
            </a:r>
            <a:r>
              <a:rPr lang="en-US" dirty="0"/>
              <a:t>P</a:t>
            </a:r>
            <a:r>
              <a:rPr lang="en-US" dirty="0" smtClean="0"/>
              <a:t>ublished </a:t>
            </a:r>
            <a:r>
              <a:rPr lang="en-US" dirty="0"/>
              <a:t>in </a:t>
            </a:r>
            <a:r>
              <a:rPr lang="en-US" b="1" dirty="0"/>
              <a:t>1960</a:t>
            </a:r>
            <a:r>
              <a:rPr lang="en-US" dirty="0"/>
              <a:t>.</a:t>
            </a:r>
          </a:p>
          <a:p>
            <a:pPr marL="285750" indent="-285750">
              <a:buFont typeface="Arial" panose="020B0604020202020204" pitchFamily="34" charset="0"/>
              <a:buChar char="•"/>
            </a:pPr>
            <a:r>
              <a:rPr lang="en-US" dirty="0" smtClean="0"/>
              <a:t> </a:t>
            </a:r>
            <a:r>
              <a:rPr lang="en-US" dirty="0"/>
              <a:t>MIT Slogan School Of Management. </a:t>
            </a:r>
            <a:endParaRPr lang="en-IN" dirty="0"/>
          </a:p>
        </p:txBody>
      </p:sp>
      <p:pic>
        <p:nvPicPr>
          <p:cNvPr id="16" name="Picture 15"/>
          <p:cNvPicPr>
            <a:picLocks noChangeAspect="1"/>
          </p:cNvPicPr>
          <p:nvPr/>
        </p:nvPicPr>
        <p:blipFill>
          <a:blip r:embed="rId4"/>
          <a:stretch>
            <a:fillRect/>
          </a:stretch>
        </p:blipFill>
        <p:spPr>
          <a:xfrm>
            <a:off x="8976068" y="2510444"/>
            <a:ext cx="3197148" cy="2036618"/>
          </a:xfrm>
          <a:prstGeom prst="rect">
            <a:avLst/>
          </a:prstGeom>
        </p:spPr>
      </p:pic>
      <p:pic>
        <p:nvPicPr>
          <p:cNvPr id="2" name="Picture 1"/>
          <p:cNvPicPr>
            <a:picLocks noChangeAspect="1"/>
          </p:cNvPicPr>
          <p:nvPr/>
        </p:nvPicPr>
        <p:blipFill>
          <a:blip r:embed="rId5"/>
          <a:stretch>
            <a:fillRect/>
          </a:stretch>
        </p:blipFill>
        <p:spPr>
          <a:xfrm>
            <a:off x="2583950" y="1806217"/>
            <a:ext cx="1600200" cy="2889429"/>
          </a:xfrm>
          <a:prstGeom prst="rect">
            <a:avLst/>
          </a:prstGeom>
        </p:spPr>
      </p:pic>
      <p:pic>
        <p:nvPicPr>
          <p:cNvPr id="4" name="Picture 3"/>
          <p:cNvPicPr>
            <a:picLocks noChangeAspect="1"/>
          </p:cNvPicPr>
          <p:nvPr/>
        </p:nvPicPr>
        <p:blipFill>
          <a:blip r:embed="rId6"/>
          <a:stretch>
            <a:fillRect/>
          </a:stretch>
        </p:blipFill>
        <p:spPr>
          <a:xfrm>
            <a:off x="7312125" y="1806217"/>
            <a:ext cx="1642108" cy="2889429"/>
          </a:xfrm>
          <a:prstGeom prst="rect">
            <a:avLst/>
          </a:prstGeom>
        </p:spPr>
      </p:pic>
    </p:spTree>
    <p:extLst>
      <p:ext uri="{BB962C8B-B14F-4D97-AF65-F5344CB8AC3E}">
        <p14:creationId xmlns:p14="http://schemas.microsoft.com/office/powerpoint/2010/main" val="17266149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9768"/>
            <a:ext cx="10515600" cy="5747195"/>
          </a:xfrm>
        </p:spPr>
        <p:txBody>
          <a:bodyPr/>
          <a:lstStyle/>
          <a:p>
            <a:pPr marL="0" indent="0">
              <a:buNone/>
            </a:pPr>
            <a:r>
              <a:rPr lang="en-US" dirty="0"/>
              <a:t>    Joseph Juran		       Abraham Maslow </a:t>
            </a:r>
          </a:p>
          <a:p>
            <a:pPr marL="0" indent="0">
              <a:buNone/>
            </a:pPr>
            <a:endParaRPr lang="en-US" dirty="0"/>
          </a:p>
        </p:txBody>
      </p:sp>
      <p:pic>
        <p:nvPicPr>
          <p:cNvPr id="5" name="Picture 4"/>
          <p:cNvPicPr>
            <a:picLocks noChangeAspect="1"/>
          </p:cNvPicPr>
          <p:nvPr/>
        </p:nvPicPr>
        <p:blipFill>
          <a:blip r:embed="rId2"/>
          <a:stretch>
            <a:fillRect/>
          </a:stretch>
        </p:blipFill>
        <p:spPr>
          <a:xfrm>
            <a:off x="364476" y="1530057"/>
            <a:ext cx="2563368" cy="2968110"/>
          </a:xfrm>
          <a:prstGeom prst="rect">
            <a:avLst/>
          </a:prstGeom>
        </p:spPr>
      </p:pic>
      <p:sp>
        <p:nvSpPr>
          <p:cNvPr id="6" name="Rectangle 5"/>
          <p:cNvSpPr/>
          <p:nvPr/>
        </p:nvSpPr>
        <p:spPr>
          <a:xfrm>
            <a:off x="532467" y="4006523"/>
            <a:ext cx="4170309" cy="2862322"/>
          </a:xfrm>
          <a:prstGeom prst="rect">
            <a:avLst/>
          </a:prstGeom>
        </p:spPr>
        <p:txBody>
          <a:bodyPr wrap="square">
            <a:spAutoFit/>
          </a:bodyPr>
          <a:lstStyle/>
          <a:p>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pPr marL="285750" indent="-285750">
              <a:buFont typeface="Arial" panose="020B0604020202020204" pitchFamily="34" charset="0"/>
              <a:buChar char="•"/>
            </a:pPr>
            <a:r>
              <a:rPr lang="en-US" dirty="0"/>
              <a:t>D</a:t>
            </a:r>
            <a:r>
              <a:rPr lang="en-US" dirty="0" smtClean="0"/>
              <a:t>eveloped </a:t>
            </a:r>
            <a:r>
              <a:rPr lang="en-US" dirty="0"/>
              <a:t>J</a:t>
            </a:r>
            <a:r>
              <a:rPr lang="en-US" dirty="0" smtClean="0"/>
              <a:t>uran Trilogy</a:t>
            </a:r>
          </a:p>
          <a:p>
            <a:pPr marL="285750" indent="-285750">
              <a:buFont typeface="Arial" panose="020B0604020202020204" pitchFamily="34" charset="0"/>
              <a:buChar char="•"/>
            </a:pPr>
            <a:r>
              <a:rPr lang="en-US" dirty="0" smtClean="0"/>
              <a:t>Universal way of thinking about quality.</a:t>
            </a:r>
          </a:p>
          <a:p>
            <a:endParaRPr lang="en-US" dirty="0" smtClean="0"/>
          </a:p>
          <a:p>
            <a:pPr marL="285750" indent="-285750">
              <a:buFont typeface="Arial" panose="020B0604020202020204" pitchFamily="34" charset="0"/>
              <a:buChar char="•"/>
            </a:pPr>
            <a:r>
              <a:rPr lang="en-US" dirty="0" smtClean="0"/>
              <a:t>Quality planning. </a:t>
            </a:r>
          </a:p>
          <a:p>
            <a:pPr marL="285750" indent="-285750">
              <a:buFont typeface="Arial" panose="020B0604020202020204" pitchFamily="34" charset="0"/>
              <a:buChar char="•"/>
            </a:pPr>
            <a:r>
              <a:rPr lang="en-US" dirty="0" smtClean="0"/>
              <a:t>Quality control.</a:t>
            </a:r>
          </a:p>
          <a:p>
            <a:pPr marL="285750" indent="-285750">
              <a:buFont typeface="Arial" panose="020B0604020202020204" pitchFamily="34" charset="0"/>
              <a:buChar char="•"/>
            </a:pPr>
            <a:r>
              <a:rPr lang="en-US" dirty="0" smtClean="0"/>
              <a:t>Quality improvement.</a:t>
            </a:r>
            <a:endParaRPr lang="en-IN" dirty="0"/>
          </a:p>
        </p:txBody>
      </p:sp>
      <p:sp>
        <p:nvSpPr>
          <p:cNvPr id="7" name="Rectangle 6"/>
          <p:cNvSpPr/>
          <p:nvPr/>
        </p:nvSpPr>
        <p:spPr>
          <a:xfrm>
            <a:off x="532467" y="4540124"/>
            <a:ext cx="3710503" cy="369332"/>
          </a:xfrm>
          <a:prstGeom prst="rect">
            <a:avLst/>
          </a:prstGeom>
        </p:spPr>
        <p:txBody>
          <a:bodyPr wrap="none">
            <a:spAutoFit/>
          </a:bodyPr>
          <a:lstStyle/>
          <a:p>
            <a:pPr marL="285750" indent="-285750">
              <a:buFont typeface="Arial" panose="020B0604020202020204" pitchFamily="34" charset="0"/>
              <a:buChar char="•"/>
            </a:pPr>
            <a:r>
              <a:rPr lang="en-US" dirty="0" smtClean="0"/>
              <a:t>Established </a:t>
            </a:r>
            <a:r>
              <a:rPr lang="en-US" dirty="0"/>
              <a:t>J</a:t>
            </a:r>
            <a:r>
              <a:rPr lang="en-US" dirty="0" smtClean="0"/>
              <a:t>uran </a:t>
            </a:r>
            <a:r>
              <a:rPr lang="en-US" dirty="0"/>
              <a:t>I</a:t>
            </a:r>
            <a:r>
              <a:rPr lang="en-US" dirty="0" smtClean="0"/>
              <a:t>nstitute </a:t>
            </a:r>
            <a:r>
              <a:rPr lang="en-US" dirty="0"/>
              <a:t>in </a:t>
            </a:r>
            <a:r>
              <a:rPr lang="en-US" b="1" dirty="0"/>
              <a:t>1979</a:t>
            </a:r>
            <a:r>
              <a:rPr lang="en-US" dirty="0"/>
              <a:t>.</a:t>
            </a:r>
            <a:endParaRPr lang="en-IN" dirty="0"/>
          </a:p>
        </p:txBody>
      </p:sp>
      <p:sp>
        <p:nvSpPr>
          <p:cNvPr id="8" name="Rectangle 7"/>
          <p:cNvSpPr/>
          <p:nvPr/>
        </p:nvSpPr>
        <p:spPr>
          <a:xfrm>
            <a:off x="1453676" y="1067753"/>
            <a:ext cx="1332416" cy="369332"/>
          </a:xfrm>
          <a:prstGeom prst="rect">
            <a:avLst/>
          </a:prstGeom>
        </p:spPr>
        <p:txBody>
          <a:bodyPr wrap="none">
            <a:spAutoFit/>
          </a:bodyPr>
          <a:lstStyle/>
          <a:p>
            <a:r>
              <a:rPr lang="en-US" dirty="0"/>
              <a:t>(1904-2008)</a:t>
            </a:r>
            <a:endParaRPr lang="en-IN" dirty="0"/>
          </a:p>
        </p:txBody>
      </p:sp>
      <p:pic>
        <p:nvPicPr>
          <p:cNvPr id="9" name="Picture 8"/>
          <p:cNvPicPr>
            <a:picLocks noChangeAspect="1"/>
          </p:cNvPicPr>
          <p:nvPr/>
        </p:nvPicPr>
        <p:blipFill rotWithShape="1">
          <a:blip r:embed="rId3"/>
          <a:srcRect r="22494"/>
          <a:stretch/>
        </p:blipFill>
        <p:spPr>
          <a:xfrm>
            <a:off x="5527086" y="1529457"/>
            <a:ext cx="2391618" cy="2962291"/>
          </a:xfrm>
          <a:prstGeom prst="rect">
            <a:avLst/>
          </a:prstGeom>
        </p:spPr>
      </p:pic>
      <p:sp>
        <p:nvSpPr>
          <p:cNvPr id="10" name="Rectangle 9"/>
          <p:cNvSpPr/>
          <p:nvPr/>
        </p:nvSpPr>
        <p:spPr>
          <a:xfrm>
            <a:off x="5737530" y="1074211"/>
            <a:ext cx="1332416" cy="369332"/>
          </a:xfrm>
          <a:prstGeom prst="rect">
            <a:avLst/>
          </a:prstGeom>
        </p:spPr>
        <p:txBody>
          <a:bodyPr wrap="none">
            <a:spAutoFit/>
          </a:bodyPr>
          <a:lstStyle/>
          <a:p>
            <a:r>
              <a:rPr lang="en-US" dirty="0"/>
              <a:t>(1907-1970)</a:t>
            </a:r>
            <a:endParaRPr lang="en-IN" dirty="0"/>
          </a:p>
        </p:txBody>
      </p:sp>
      <p:sp>
        <p:nvSpPr>
          <p:cNvPr id="11" name="Rectangle 10"/>
          <p:cNvSpPr/>
          <p:nvPr/>
        </p:nvSpPr>
        <p:spPr>
          <a:xfrm>
            <a:off x="5063453" y="4687717"/>
            <a:ext cx="3824701" cy="369332"/>
          </a:xfrm>
          <a:prstGeom prst="rect">
            <a:avLst/>
          </a:prstGeom>
        </p:spPr>
        <p:txBody>
          <a:bodyPr wrap="none">
            <a:spAutoFit/>
          </a:bodyPr>
          <a:lstStyle/>
          <a:p>
            <a:pPr marL="285750" indent="-285750">
              <a:buFont typeface="Arial" panose="020B0604020202020204" pitchFamily="34" charset="0"/>
              <a:buChar char="•"/>
            </a:pPr>
            <a:r>
              <a:rPr lang="en-US" dirty="0"/>
              <a:t>D</a:t>
            </a:r>
            <a:r>
              <a:rPr lang="en-US" dirty="0" smtClean="0"/>
              <a:t>eveloped </a:t>
            </a:r>
            <a:r>
              <a:rPr lang="en-US" dirty="0"/>
              <a:t>P</a:t>
            </a:r>
            <a:r>
              <a:rPr lang="en-US" dirty="0" smtClean="0"/>
              <a:t>yramid </a:t>
            </a:r>
            <a:r>
              <a:rPr lang="en-US" dirty="0"/>
              <a:t>M</a:t>
            </a:r>
            <a:r>
              <a:rPr lang="en-US" dirty="0" smtClean="0"/>
              <a:t>odel </a:t>
            </a:r>
            <a:r>
              <a:rPr lang="en-US" dirty="0"/>
              <a:t>in </a:t>
            </a:r>
            <a:r>
              <a:rPr lang="en-US" b="1" dirty="0" smtClean="0"/>
              <a:t>1943</a:t>
            </a:r>
            <a:r>
              <a:rPr lang="en-US" dirty="0" smtClean="0"/>
              <a:t>. </a:t>
            </a:r>
            <a:endParaRPr lang="en-IN" dirty="0"/>
          </a:p>
        </p:txBody>
      </p:sp>
      <p:sp>
        <p:nvSpPr>
          <p:cNvPr id="12" name="Rectangle 11"/>
          <p:cNvSpPr/>
          <p:nvPr/>
        </p:nvSpPr>
        <p:spPr>
          <a:xfrm>
            <a:off x="5063453" y="5068352"/>
            <a:ext cx="3350020" cy="369332"/>
          </a:xfrm>
          <a:prstGeom prst="rect">
            <a:avLst/>
          </a:prstGeom>
        </p:spPr>
        <p:txBody>
          <a:bodyPr wrap="none">
            <a:spAutoFit/>
          </a:bodyPr>
          <a:lstStyle/>
          <a:p>
            <a:pPr marL="285750" indent="-285750">
              <a:buFont typeface="Arial" panose="020B0604020202020204" pitchFamily="34" charset="0"/>
              <a:buChar char="•"/>
            </a:pPr>
            <a:r>
              <a:rPr lang="en-US" dirty="0" smtClean="0"/>
              <a:t>Developed harakeke of needs. </a:t>
            </a:r>
            <a:endParaRPr lang="en-IN" dirty="0"/>
          </a:p>
        </p:txBody>
      </p:sp>
      <p:pic>
        <p:nvPicPr>
          <p:cNvPr id="14" name="Picture 13"/>
          <p:cNvPicPr>
            <a:picLocks noChangeAspect="1"/>
          </p:cNvPicPr>
          <p:nvPr/>
        </p:nvPicPr>
        <p:blipFill>
          <a:blip r:embed="rId4"/>
          <a:stretch>
            <a:fillRect/>
          </a:stretch>
        </p:blipFill>
        <p:spPr>
          <a:xfrm>
            <a:off x="7839176" y="1621790"/>
            <a:ext cx="4209860" cy="2980013"/>
          </a:xfrm>
          <a:prstGeom prst="rect">
            <a:avLst/>
          </a:prstGeom>
        </p:spPr>
      </p:pic>
      <p:pic>
        <p:nvPicPr>
          <p:cNvPr id="2" name="Picture 1"/>
          <p:cNvPicPr>
            <a:picLocks noChangeAspect="1"/>
          </p:cNvPicPr>
          <p:nvPr/>
        </p:nvPicPr>
        <p:blipFill>
          <a:blip r:embed="rId5"/>
          <a:stretch>
            <a:fillRect/>
          </a:stretch>
        </p:blipFill>
        <p:spPr>
          <a:xfrm>
            <a:off x="2927844" y="1572014"/>
            <a:ext cx="1962449" cy="2946824"/>
          </a:xfrm>
          <a:prstGeom prst="rect">
            <a:avLst/>
          </a:prstGeom>
        </p:spPr>
      </p:pic>
    </p:spTree>
    <p:extLst>
      <p:ext uri="{BB962C8B-B14F-4D97-AF65-F5344CB8AC3E}">
        <p14:creationId xmlns:p14="http://schemas.microsoft.com/office/powerpoint/2010/main" val="10773155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9768"/>
            <a:ext cx="10515600" cy="5747195"/>
          </a:xfrm>
        </p:spPr>
        <p:txBody>
          <a:bodyPr/>
          <a:lstStyle/>
          <a:p>
            <a:pPr marL="0" indent="0">
              <a:buNone/>
            </a:pPr>
            <a:r>
              <a:rPr lang="en-US" dirty="0"/>
              <a:t>       Edward Demming 				  Peter </a:t>
            </a:r>
            <a:r>
              <a:rPr lang="en-US" dirty="0" smtClean="0"/>
              <a:t>Drucker </a:t>
            </a:r>
            <a:endParaRPr lang="en-IN" dirty="0"/>
          </a:p>
        </p:txBody>
      </p:sp>
      <p:pic>
        <p:nvPicPr>
          <p:cNvPr id="2" name="Picture 1"/>
          <p:cNvPicPr>
            <a:picLocks noChangeAspect="1"/>
          </p:cNvPicPr>
          <p:nvPr/>
        </p:nvPicPr>
        <p:blipFill>
          <a:blip r:embed="rId3"/>
          <a:stretch>
            <a:fillRect/>
          </a:stretch>
        </p:blipFill>
        <p:spPr>
          <a:xfrm>
            <a:off x="838200" y="1476946"/>
            <a:ext cx="2498408" cy="2829950"/>
          </a:xfrm>
          <a:prstGeom prst="rect">
            <a:avLst/>
          </a:prstGeom>
        </p:spPr>
      </p:pic>
      <p:sp>
        <p:nvSpPr>
          <p:cNvPr id="4" name="Rectangle 3"/>
          <p:cNvSpPr/>
          <p:nvPr/>
        </p:nvSpPr>
        <p:spPr>
          <a:xfrm>
            <a:off x="2087404" y="903470"/>
            <a:ext cx="1332416" cy="369332"/>
          </a:xfrm>
          <a:prstGeom prst="rect">
            <a:avLst/>
          </a:prstGeom>
        </p:spPr>
        <p:txBody>
          <a:bodyPr wrap="none">
            <a:spAutoFit/>
          </a:bodyPr>
          <a:lstStyle/>
          <a:p>
            <a:r>
              <a:rPr lang="en-US" dirty="0"/>
              <a:t>(1900-1993)</a:t>
            </a:r>
            <a:endParaRPr lang="en-IN" dirty="0"/>
          </a:p>
        </p:txBody>
      </p:sp>
      <p:sp>
        <p:nvSpPr>
          <p:cNvPr id="5" name="Rectangle 4"/>
          <p:cNvSpPr/>
          <p:nvPr/>
        </p:nvSpPr>
        <p:spPr>
          <a:xfrm>
            <a:off x="838200" y="4615934"/>
            <a:ext cx="5222135" cy="369332"/>
          </a:xfrm>
          <a:prstGeom prst="rect">
            <a:avLst/>
          </a:prstGeom>
        </p:spPr>
        <p:txBody>
          <a:bodyPr wrap="none">
            <a:spAutoFit/>
          </a:bodyPr>
          <a:lstStyle/>
          <a:p>
            <a:pPr marL="285750" indent="-285750">
              <a:buFont typeface="Arial" panose="020B0604020202020204" pitchFamily="34" charset="0"/>
              <a:buChar char="•"/>
            </a:pPr>
            <a:r>
              <a:rPr lang="en-US" dirty="0" smtClean="0"/>
              <a:t>Came across with </a:t>
            </a:r>
            <a:r>
              <a:rPr lang="en-US" dirty="0"/>
              <a:t>prediction based theory in </a:t>
            </a:r>
            <a:r>
              <a:rPr lang="en-US" b="1" dirty="0"/>
              <a:t>1950</a:t>
            </a:r>
            <a:r>
              <a:rPr lang="en-US" dirty="0"/>
              <a:t>.</a:t>
            </a:r>
            <a:endParaRPr lang="en-IN" dirty="0"/>
          </a:p>
        </p:txBody>
      </p:sp>
      <p:sp>
        <p:nvSpPr>
          <p:cNvPr id="6" name="Rectangle 5"/>
          <p:cNvSpPr/>
          <p:nvPr/>
        </p:nvSpPr>
        <p:spPr>
          <a:xfrm>
            <a:off x="838200" y="5027116"/>
            <a:ext cx="4542141" cy="369332"/>
          </a:xfrm>
          <a:prstGeom prst="rect">
            <a:avLst/>
          </a:prstGeom>
        </p:spPr>
        <p:txBody>
          <a:bodyPr wrap="none">
            <a:spAutoFit/>
          </a:bodyPr>
          <a:lstStyle/>
          <a:p>
            <a:pPr marL="285750" indent="-285750">
              <a:buFont typeface="Arial" panose="020B0604020202020204" pitchFamily="34" charset="0"/>
              <a:buChar char="•"/>
            </a:pPr>
            <a:r>
              <a:rPr lang="en-US" dirty="0" smtClean="0"/>
              <a:t>Influence people </a:t>
            </a:r>
            <a:r>
              <a:rPr lang="en-US" dirty="0"/>
              <a:t>to work with </a:t>
            </a:r>
            <a:r>
              <a:rPr lang="en-US" dirty="0" smtClean="0"/>
              <a:t>joy/interest, </a:t>
            </a:r>
            <a:endParaRPr lang="en-IN" dirty="0"/>
          </a:p>
        </p:txBody>
      </p:sp>
      <p:pic>
        <p:nvPicPr>
          <p:cNvPr id="7" name="Picture 6"/>
          <p:cNvPicPr>
            <a:picLocks noChangeAspect="1"/>
          </p:cNvPicPr>
          <p:nvPr/>
        </p:nvPicPr>
        <p:blipFill>
          <a:blip r:embed="rId4"/>
          <a:stretch>
            <a:fillRect/>
          </a:stretch>
        </p:blipFill>
        <p:spPr>
          <a:xfrm>
            <a:off x="6336410" y="1476946"/>
            <a:ext cx="2554815" cy="2829950"/>
          </a:xfrm>
          <a:prstGeom prst="rect">
            <a:avLst/>
          </a:prstGeom>
        </p:spPr>
      </p:pic>
      <p:sp>
        <p:nvSpPr>
          <p:cNvPr id="8" name="Rectangle 7"/>
          <p:cNvSpPr/>
          <p:nvPr/>
        </p:nvSpPr>
        <p:spPr>
          <a:xfrm>
            <a:off x="7693512" y="903470"/>
            <a:ext cx="1319779" cy="369332"/>
          </a:xfrm>
          <a:prstGeom prst="rect">
            <a:avLst/>
          </a:prstGeom>
        </p:spPr>
        <p:txBody>
          <a:bodyPr wrap="square">
            <a:spAutoFit/>
          </a:bodyPr>
          <a:lstStyle/>
          <a:p>
            <a:r>
              <a:rPr lang="en-US" dirty="0"/>
              <a:t>(1909-2005)</a:t>
            </a:r>
            <a:endParaRPr lang="en-IN" dirty="0"/>
          </a:p>
        </p:txBody>
      </p:sp>
      <p:sp>
        <p:nvSpPr>
          <p:cNvPr id="9" name="Rectangle 8"/>
          <p:cNvSpPr/>
          <p:nvPr/>
        </p:nvSpPr>
        <p:spPr>
          <a:xfrm>
            <a:off x="6336410" y="4615934"/>
            <a:ext cx="5319918" cy="369332"/>
          </a:xfrm>
          <a:prstGeom prst="rect">
            <a:avLst/>
          </a:prstGeom>
        </p:spPr>
        <p:txBody>
          <a:bodyPr wrap="none">
            <a:spAutoFit/>
          </a:bodyPr>
          <a:lstStyle/>
          <a:p>
            <a:pPr marL="285750" indent="-285750">
              <a:buFont typeface="Arial" panose="020B0604020202020204" pitchFamily="34" charset="0"/>
              <a:buChar char="•"/>
            </a:pPr>
            <a:r>
              <a:rPr lang="en-US" dirty="0" smtClean="0"/>
              <a:t>Created </a:t>
            </a:r>
            <a:r>
              <a:rPr lang="en-US" dirty="0"/>
              <a:t>SMART </a:t>
            </a:r>
            <a:r>
              <a:rPr lang="en-US" dirty="0" smtClean="0"/>
              <a:t>model &amp; MBO model in </a:t>
            </a:r>
            <a:r>
              <a:rPr lang="en-US" b="1" dirty="0" smtClean="0"/>
              <a:t>1955 </a:t>
            </a:r>
            <a:r>
              <a:rPr lang="en-US" dirty="0" smtClean="0"/>
              <a:t>at US.</a:t>
            </a:r>
            <a:endParaRPr lang="en-IN" dirty="0"/>
          </a:p>
        </p:txBody>
      </p:sp>
      <p:pic>
        <p:nvPicPr>
          <p:cNvPr id="11" name="Picture 10"/>
          <p:cNvPicPr>
            <a:picLocks noChangeAspect="1"/>
          </p:cNvPicPr>
          <p:nvPr/>
        </p:nvPicPr>
        <p:blipFill>
          <a:blip r:embed="rId5"/>
          <a:stretch>
            <a:fillRect/>
          </a:stretch>
        </p:blipFill>
        <p:spPr>
          <a:xfrm>
            <a:off x="3336608" y="1639896"/>
            <a:ext cx="1714500" cy="2667000"/>
          </a:xfrm>
          <a:prstGeom prst="rect">
            <a:avLst/>
          </a:prstGeom>
        </p:spPr>
      </p:pic>
      <p:pic>
        <p:nvPicPr>
          <p:cNvPr id="12" name="Picture 11"/>
          <p:cNvPicPr>
            <a:picLocks noChangeAspect="1"/>
          </p:cNvPicPr>
          <p:nvPr/>
        </p:nvPicPr>
        <p:blipFill>
          <a:blip r:embed="rId6"/>
          <a:stretch>
            <a:fillRect/>
          </a:stretch>
        </p:blipFill>
        <p:spPr>
          <a:xfrm>
            <a:off x="8891225" y="1476946"/>
            <a:ext cx="1733550" cy="2829950"/>
          </a:xfrm>
          <a:prstGeom prst="rect">
            <a:avLst/>
          </a:prstGeom>
        </p:spPr>
      </p:pic>
      <p:sp>
        <p:nvSpPr>
          <p:cNvPr id="13" name="Rectangle 12"/>
          <p:cNvSpPr/>
          <p:nvPr/>
        </p:nvSpPr>
        <p:spPr>
          <a:xfrm>
            <a:off x="1149096" y="5277504"/>
            <a:ext cx="2364430" cy="369332"/>
          </a:xfrm>
          <a:prstGeom prst="rect">
            <a:avLst/>
          </a:prstGeom>
        </p:spPr>
        <p:txBody>
          <a:bodyPr wrap="none">
            <a:spAutoFit/>
          </a:bodyPr>
          <a:lstStyle/>
          <a:p>
            <a:r>
              <a:rPr lang="en-IN" dirty="0"/>
              <a:t>Published at MIT press.</a:t>
            </a:r>
          </a:p>
        </p:txBody>
      </p:sp>
    </p:spTree>
    <p:extLst>
      <p:ext uri="{BB962C8B-B14F-4D97-AF65-F5344CB8AC3E}">
        <p14:creationId xmlns:p14="http://schemas.microsoft.com/office/powerpoint/2010/main" val="176959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6792"/>
            <a:ext cx="10515600" cy="1325563"/>
          </a:xfrm>
        </p:spPr>
        <p:txBody>
          <a:bodyPr/>
          <a:lstStyle/>
          <a:p>
            <a:r>
              <a:rPr lang="en-IN" b="1" dirty="0" smtClean="0">
                <a:effectLst>
                  <a:outerShdw blurRad="38100" dist="38100" dir="2700000" algn="tl">
                    <a:srgbClr val="000000">
                      <a:alpha val="43137"/>
                    </a:srgbClr>
                  </a:outerShdw>
                </a:effectLst>
              </a:rPr>
              <a:t>Richard </a:t>
            </a:r>
            <a:r>
              <a:rPr lang="en-IN" b="1" dirty="0">
                <a:effectLst>
                  <a:outerShdw blurRad="38100" dist="38100" dir="2700000" algn="tl">
                    <a:srgbClr val="000000">
                      <a:alpha val="43137"/>
                    </a:srgbClr>
                  </a:outerShdw>
                </a:effectLst>
              </a:rPr>
              <a:t>A</a:t>
            </a:r>
            <a:r>
              <a:rPr lang="en-IN" b="1" dirty="0" smtClean="0">
                <a:effectLst>
                  <a:outerShdw blurRad="38100" dist="38100" dir="2700000" algn="tl">
                    <a:srgbClr val="000000">
                      <a:alpha val="43137"/>
                    </a:srgbClr>
                  </a:outerShdw>
                </a:effectLst>
              </a:rPr>
              <a:t>rkwright </a:t>
            </a:r>
            <a:br>
              <a:rPr lang="en-IN" b="1" dirty="0" smtClean="0">
                <a:effectLst>
                  <a:outerShdw blurRad="38100" dist="38100" dir="2700000" algn="tl">
                    <a:srgbClr val="000000">
                      <a:alpha val="43137"/>
                    </a:srgbClr>
                  </a:outerShdw>
                </a:effectLst>
              </a:rPr>
            </a:br>
            <a:endParaRPr lang="en-IN" b="1"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stretch>
            <a:fillRect/>
          </a:stretch>
        </p:blipFill>
        <p:spPr>
          <a:xfrm>
            <a:off x="838200" y="2255936"/>
            <a:ext cx="3814823" cy="2846293"/>
          </a:xfrm>
          <a:prstGeom prst="rect">
            <a:avLst/>
          </a:prstGeom>
        </p:spPr>
      </p:pic>
      <p:sp>
        <p:nvSpPr>
          <p:cNvPr id="5" name="Rectangle 4"/>
          <p:cNvSpPr/>
          <p:nvPr/>
        </p:nvSpPr>
        <p:spPr>
          <a:xfrm>
            <a:off x="2079403" y="1886604"/>
            <a:ext cx="1332416" cy="369332"/>
          </a:xfrm>
          <a:prstGeom prst="rect">
            <a:avLst/>
          </a:prstGeom>
        </p:spPr>
        <p:txBody>
          <a:bodyPr wrap="none">
            <a:spAutoFit/>
          </a:bodyPr>
          <a:lstStyle/>
          <a:p>
            <a:r>
              <a:rPr lang="en-IN" dirty="0"/>
              <a:t>(1732-1792)</a:t>
            </a:r>
          </a:p>
        </p:txBody>
      </p:sp>
      <p:sp>
        <p:nvSpPr>
          <p:cNvPr id="6" name="Rectangle 5"/>
          <p:cNvSpPr/>
          <p:nvPr/>
        </p:nvSpPr>
        <p:spPr>
          <a:xfrm>
            <a:off x="5018796" y="1463544"/>
            <a:ext cx="5730158" cy="646331"/>
          </a:xfrm>
          <a:prstGeom prst="rect">
            <a:avLst/>
          </a:prstGeom>
        </p:spPr>
        <p:txBody>
          <a:bodyPr wrap="none">
            <a:spAutoFit/>
          </a:bodyPr>
          <a:lstStyle/>
          <a:p>
            <a:pPr marL="285750" indent="-285750">
              <a:buFont typeface="Arial" panose="020B0604020202020204" pitchFamily="34" charset="0"/>
              <a:buChar char="•"/>
            </a:pPr>
            <a:r>
              <a:rPr lang="en-IN" dirty="0"/>
              <a:t>Designed motors which are operated by water </a:t>
            </a:r>
            <a:r>
              <a:rPr lang="en-IN" dirty="0" smtClean="0"/>
              <a:t>pressure,</a:t>
            </a:r>
          </a:p>
          <a:p>
            <a:r>
              <a:rPr lang="en-IN" dirty="0"/>
              <a:t> </a:t>
            </a:r>
            <a:r>
              <a:rPr lang="en-IN" dirty="0" smtClean="0"/>
              <a:t>     applied for the patent in 1769.</a:t>
            </a:r>
            <a:endParaRPr lang="en-IN" dirty="0"/>
          </a:p>
        </p:txBody>
      </p:sp>
      <p:sp>
        <p:nvSpPr>
          <p:cNvPr id="7" name="Rectangle 6"/>
          <p:cNvSpPr/>
          <p:nvPr/>
        </p:nvSpPr>
        <p:spPr>
          <a:xfrm>
            <a:off x="5018796" y="2183023"/>
            <a:ext cx="4419158" cy="369332"/>
          </a:xfrm>
          <a:prstGeom prst="rect">
            <a:avLst/>
          </a:prstGeom>
        </p:spPr>
        <p:txBody>
          <a:bodyPr wrap="none">
            <a:spAutoFit/>
          </a:bodyPr>
          <a:lstStyle/>
          <a:p>
            <a:pPr marL="285750" indent="-285750">
              <a:buFont typeface="Arial" panose="020B0604020202020204" pitchFamily="34" charset="0"/>
              <a:buChar char="•"/>
            </a:pPr>
            <a:r>
              <a:rPr lang="en-IN" dirty="0"/>
              <a:t>Quality and quantity improved by 3 times.</a:t>
            </a:r>
          </a:p>
        </p:txBody>
      </p:sp>
      <p:sp>
        <p:nvSpPr>
          <p:cNvPr id="8" name="Rectangle 7"/>
          <p:cNvSpPr/>
          <p:nvPr/>
        </p:nvSpPr>
        <p:spPr>
          <a:xfrm>
            <a:off x="5018796" y="2702024"/>
            <a:ext cx="7063729" cy="646331"/>
          </a:xfrm>
          <a:prstGeom prst="rect">
            <a:avLst/>
          </a:prstGeom>
        </p:spPr>
        <p:txBody>
          <a:bodyPr wrap="none">
            <a:spAutoFit/>
          </a:bodyPr>
          <a:lstStyle/>
          <a:p>
            <a:pPr marL="285750" indent="-285750">
              <a:buFont typeface="Arial" panose="020B0604020202020204" pitchFamily="34" charset="0"/>
              <a:buChar char="•"/>
            </a:pPr>
            <a:r>
              <a:rPr lang="en-IN" dirty="0"/>
              <a:t>In 1771 he establishes the cromford </a:t>
            </a:r>
            <a:r>
              <a:rPr lang="en-IN" dirty="0" smtClean="0"/>
              <a:t>mill, which produces cotton, yarn. </a:t>
            </a:r>
          </a:p>
          <a:p>
            <a:r>
              <a:rPr lang="en-IN" dirty="0" smtClean="0"/>
              <a:t>      </a:t>
            </a:r>
            <a:endParaRPr lang="en-IN" dirty="0"/>
          </a:p>
        </p:txBody>
      </p:sp>
      <p:pic>
        <p:nvPicPr>
          <p:cNvPr id="10" name="Picture 9"/>
          <p:cNvPicPr>
            <a:picLocks noChangeAspect="1"/>
          </p:cNvPicPr>
          <p:nvPr/>
        </p:nvPicPr>
        <p:blipFill>
          <a:blip r:embed="rId3"/>
          <a:stretch>
            <a:fillRect/>
          </a:stretch>
        </p:blipFill>
        <p:spPr>
          <a:xfrm>
            <a:off x="5669335" y="3572511"/>
            <a:ext cx="4429080" cy="2947351"/>
          </a:xfrm>
          <a:prstGeom prst="rect">
            <a:avLst/>
          </a:prstGeom>
        </p:spPr>
      </p:pic>
      <p:sp>
        <p:nvSpPr>
          <p:cNvPr id="3" name="Rectangle 2"/>
          <p:cNvSpPr/>
          <p:nvPr/>
        </p:nvSpPr>
        <p:spPr>
          <a:xfrm>
            <a:off x="2992588" y="342888"/>
            <a:ext cx="6206828" cy="769441"/>
          </a:xfrm>
          <a:prstGeom prst="rect">
            <a:avLst/>
          </a:prstGeom>
        </p:spPr>
        <p:txBody>
          <a:bodyPr wrap="none">
            <a:spAutoFit/>
          </a:bodyPr>
          <a:lstStyle/>
          <a:p>
            <a:pPr algn="ctr"/>
            <a:r>
              <a:rPr lang="en-US" sz="4400" b="1" dirty="0">
                <a:effectLst>
                  <a:outerShdw blurRad="38100" dist="38100" dir="2700000" algn="tl">
                    <a:srgbClr val="000000">
                      <a:alpha val="43137"/>
                    </a:srgbClr>
                  </a:outerShdw>
                </a:effectLst>
              </a:rPr>
              <a:t> </a:t>
            </a:r>
            <a:r>
              <a:rPr lang="en-US" sz="4400" b="1" dirty="0" smtClean="0">
                <a:effectLst>
                  <a:outerShdw blurRad="38100" dist="38100" dir="2700000" algn="tl">
                    <a:srgbClr val="000000">
                      <a:alpha val="43137"/>
                    </a:srgbClr>
                  </a:outerShdw>
                </a:effectLst>
              </a:rPr>
              <a:t>Captains </a:t>
            </a:r>
            <a:r>
              <a:rPr lang="en-US" sz="4400" b="1" dirty="0">
                <a:effectLst>
                  <a:outerShdw blurRad="38100" dist="38100" dir="2700000" algn="tl">
                    <a:srgbClr val="000000">
                      <a:alpha val="43137"/>
                    </a:srgbClr>
                  </a:outerShdw>
                </a:effectLst>
              </a:rPr>
              <a:t>Of The Industry </a:t>
            </a:r>
            <a:endParaRPr lang="en-IN" sz="4400" dirty="0"/>
          </a:p>
        </p:txBody>
      </p:sp>
    </p:spTree>
    <p:extLst>
      <p:ext uri="{BB962C8B-B14F-4D97-AF65-F5344CB8AC3E}">
        <p14:creationId xmlns:p14="http://schemas.microsoft.com/office/powerpoint/2010/main" val="2934047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9768"/>
            <a:ext cx="10515600" cy="5747195"/>
          </a:xfrm>
        </p:spPr>
        <p:txBody>
          <a:bodyPr/>
          <a:lstStyle/>
          <a:p>
            <a:pPr marL="0" indent="0">
              <a:buNone/>
            </a:pPr>
            <a:r>
              <a:rPr lang="en-US" dirty="0"/>
              <a:t>               Tom peters 			                       Peter Senge </a:t>
            </a:r>
            <a:endParaRPr lang="en-IN" dirty="0"/>
          </a:p>
        </p:txBody>
      </p:sp>
      <p:pic>
        <p:nvPicPr>
          <p:cNvPr id="2" name="Picture 1"/>
          <p:cNvPicPr>
            <a:picLocks noChangeAspect="1"/>
          </p:cNvPicPr>
          <p:nvPr/>
        </p:nvPicPr>
        <p:blipFill>
          <a:blip r:embed="rId2"/>
          <a:stretch>
            <a:fillRect/>
          </a:stretch>
        </p:blipFill>
        <p:spPr>
          <a:xfrm>
            <a:off x="838200" y="1636775"/>
            <a:ext cx="3230880" cy="2658553"/>
          </a:xfrm>
          <a:prstGeom prst="rect">
            <a:avLst/>
          </a:prstGeom>
        </p:spPr>
      </p:pic>
      <p:sp>
        <p:nvSpPr>
          <p:cNvPr id="4" name="Rectangle 3"/>
          <p:cNvSpPr/>
          <p:nvPr/>
        </p:nvSpPr>
        <p:spPr>
          <a:xfrm>
            <a:off x="2582267" y="1106424"/>
            <a:ext cx="793807" cy="369332"/>
          </a:xfrm>
          <a:prstGeom prst="rect">
            <a:avLst/>
          </a:prstGeom>
        </p:spPr>
        <p:txBody>
          <a:bodyPr wrap="none">
            <a:spAutoFit/>
          </a:bodyPr>
          <a:lstStyle/>
          <a:p>
            <a:r>
              <a:rPr lang="en-US" dirty="0"/>
              <a:t>(1942)</a:t>
            </a:r>
            <a:endParaRPr lang="en-IN" dirty="0"/>
          </a:p>
        </p:txBody>
      </p:sp>
      <p:sp>
        <p:nvSpPr>
          <p:cNvPr id="5" name="Rectangle 4"/>
          <p:cNvSpPr/>
          <p:nvPr/>
        </p:nvSpPr>
        <p:spPr>
          <a:xfrm>
            <a:off x="838200" y="4551926"/>
            <a:ext cx="3784049" cy="369332"/>
          </a:xfrm>
          <a:prstGeom prst="rect">
            <a:avLst/>
          </a:prstGeom>
        </p:spPr>
        <p:txBody>
          <a:bodyPr wrap="none">
            <a:spAutoFit/>
          </a:bodyPr>
          <a:lstStyle/>
          <a:p>
            <a:pPr marL="285750" indent="-285750">
              <a:buFont typeface="Arial" panose="020B0604020202020204" pitchFamily="34" charset="0"/>
              <a:buChar char="•"/>
            </a:pPr>
            <a:r>
              <a:rPr lang="en-US" dirty="0" smtClean="0"/>
              <a:t>Management Guru </a:t>
            </a:r>
            <a:r>
              <a:rPr lang="en-US" dirty="0"/>
              <a:t>of 20</a:t>
            </a:r>
            <a:r>
              <a:rPr lang="en-US" baseline="30000" dirty="0"/>
              <a:t>th</a:t>
            </a:r>
            <a:r>
              <a:rPr lang="en-US" dirty="0"/>
              <a:t> century. </a:t>
            </a:r>
            <a:endParaRPr lang="en-IN" dirty="0"/>
          </a:p>
        </p:txBody>
      </p:sp>
      <p:sp>
        <p:nvSpPr>
          <p:cNvPr id="6" name="Rectangle 5"/>
          <p:cNvSpPr/>
          <p:nvPr/>
        </p:nvSpPr>
        <p:spPr>
          <a:xfrm>
            <a:off x="838200" y="4921258"/>
            <a:ext cx="4936031" cy="369332"/>
          </a:xfrm>
          <a:prstGeom prst="rect">
            <a:avLst/>
          </a:prstGeom>
        </p:spPr>
        <p:txBody>
          <a:bodyPr wrap="none">
            <a:spAutoFit/>
          </a:bodyPr>
          <a:lstStyle/>
          <a:p>
            <a:pPr marL="285750" indent="-285750">
              <a:buFont typeface="Arial" panose="020B0604020202020204" pitchFamily="34" charset="0"/>
              <a:buChar char="•"/>
            </a:pPr>
            <a:r>
              <a:rPr lang="en-US" dirty="0" smtClean="0"/>
              <a:t>Presented the </a:t>
            </a:r>
            <a:r>
              <a:rPr lang="en-IN" dirty="0"/>
              <a:t>McKinsey</a:t>
            </a:r>
            <a:r>
              <a:rPr lang="en-US" dirty="0" smtClean="0"/>
              <a:t> </a:t>
            </a:r>
            <a:r>
              <a:rPr lang="en-US" dirty="0"/>
              <a:t>7s frame work </a:t>
            </a:r>
            <a:r>
              <a:rPr lang="en-US" dirty="0" smtClean="0"/>
              <a:t>in </a:t>
            </a:r>
            <a:r>
              <a:rPr lang="en-US" b="1" dirty="0"/>
              <a:t>1980</a:t>
            </a:r>
            <a:r>
              <a:rPr lang="en-US" dirty="0"/>
              <a:t>.</a:t>
            </a:r>
            <a:endParaRPr lang="en-IN" dirty="0"/>
          </a:p>
        </p:txBody>
      </p:sp>
      <p:sp>
        <p:nvSpPr>
          <p:cNvPr id="7" name="Rectangle 6"/>
          <p:cNvSpPr/>
          <p:nvPr/>
        </p:nvSpPr>
        <p:spPr>
          <a:xfrm>
            <a:off x="838200" y="5317669"/>
            <a:ext cx="5493683" cy="369332"/>
          </a:xfrm>
          <a:prstGeom prst="rect">
            <a:avLst/>
          </a:prstGeom>
        </p:spPr>
        <p:txBody>
          <a:bodyPr wrap="none">
            <a:spAutoFit/>
          </a:bodyPr>
          <a:lstStyle/>
          <a:p>
            <a:pPr marL="285750" indent="-285750">
              <a:buFont typeface="Arial" panose="020B0604020202020204" pitchFamily="34" charset="0"/>
              <a:buChar char="•"/>
            </a:pPr>
            <a:r>
              <a:rPr lang="en-US" dirty="0"/>
              <a:t>P</a:t>
            </a:r>
            <a:r>
              <a:rPr lang="en-US" dirty="0" smtClean="0"/>
              <a:t>ublished </a:t>
            </a:r>
            <a:r>
              <a:rPr lang="en-US" dirty="0"/>
              <a:t>theory on leadership quality in </a:t>
            </a:r>
            <a:r>
              <a:rPr lang="en-US" b="1" dirty="0"/>
              <a:t>1982</a:t>
            </a:r>
            <a:r>
              <a:rPr lang="en-US" dirty="0"/>
              <a:t> at US. </a:t>
            </a:r>
            <a:endParaRPr lang="en-IN" dirty="0"/>
          </a:p>
        </p:txBody>
      </p:sp>
      <p:pic>
        <p:nvPicPr>
          <p:cNvPr id="8" name="Picture 7"/>
          <p:cNvPicPr>
            <a:picLocks noChangeAspect="1"/>
          </p:cNvPicPr>
          <p:nvPr/>
        </p:nvPicPr>
        <p:blipFill>
          <a:blip r:embed="rId3"/>
          <a:stretch>
            <a:fillRect/>
          </a:stretch>
        </p:blipFill>
        <p:spPr>
          <a:xfrm>
            <a:off x="6751219" y="1567410"/>
            <a:ext cx="2818400" cy="2798963"/>
          </a:xfrm>
          <a:prstGeom prst="rect">
            <a:avLst/>
          </a:prstGeom>
        </p:spPr>
      </p:pic>
      <p:sp>
        <p:nvSpPr>
          <p:cNvPr id="9" name="Rectangle 8"/>
          <p:cNvSpPr/>
          <p:nvPr/>
        </p:nvSpPr>
        <p:spPr>
          <a:xfrm>
            <a:off x="8847719" y="1106424"/>
            <a:ext cx="793807" cy="369332"/>
          </a:xfrm>
          <a:prstGeom prst="rect">
            <a:avLst/>
          </a:prstGeom>
        </p:spPr>
        <p:txBody>
          <a:bodyPr wrap="none">
            <a:spAutoFit/>
          </a:bodyPr>
          <a:lstStyle/>
          <a:p>
            <a:r>
              <a:rPr lang="en-US" dirty="0"/>
              <a:t>(1947)</a:t>
            </a:r>
            <a:endParaRPr lang="en-IN" dirty="0"/>
          </a:p>
        </p:txBody>
      </p:sp>
      <p:sp>
        <p:nvSpPr>
          <p:cNvPr id="10" name="Rectangle 9"/>
          <p:cNvSpPr/>
          <p:nvPr/>
        </p:nvSpPr>
        <p:spPr>
          <a:xfrm>
            <a:off x="6822757" y="4551926"/>
            <a:ext cx="3603743" cy="369332"/>
          </a:xfrm>
          <a:prstGeom prst="rect">
            <a:avLst/>
          </a:prstGeom>
        </p:spPr>
        <p:txBody>
          <a:bodyPr wrap="none">
            <a:spAutoFit/>
          </a:bodyPr>
          <a:lstStyle/>
          <a:p>
            <a:pPr marL="285750" indent="-285750">
              <a:buFont typeface="Arial" panose="020B0604020202020204" pitchFamily="34" charset="0"/>
              <a:buChar char="•"/>
            </a:pPr>
            <a:r>
              <a:rPr lang="en-US" dirty="0" smtClean="0"/>
              <a:t>Simulated </a:t>
            </a:r>
            <a:r>
              <a:rPr lang="en-US" dirty="0"/>
              <a:t>S</a:t>
            </a:r>
            <a:r>
              <a:rPr lang="en-US" dirty="0" smtClean="0"/>
              <a:t>enge </a:t>
            </a:r>
            <a:r>
              <a:rPr lang="en-US" dirty="0"/>
              <a:t>M</a:t>
            </a:r>
            <a:r>
              <a:rPr lang="en-US" dirty="0" smtClean="0"/>
              <a:t>odel </a:t>
            </a:r>
            <a:r>
              <a:rPr lang="en-US" dirty="0"/>
              <a:t>in </a:t>
            </a:r>
            <a:r>
              <a:rPr lang="en-US" b="1" dirty="0"/>
              <a:t>1990</a:t>
            </a:r>
            <a:r>
              <a:rPr lang="en-US" dirty="0"/>
              <a:t>.  </a:t>
            </a:r>
            <a:endParaRPr lang="en-IN" dirty="0"/>
          </a:p>
        </p:txBody>
      </p:sp>
      <p:sp>
        <p:nvSpPr>
          <p:cNvPr id="11" name="Rectangle 10"/>
          <p:cNvSpPr/>
          <p:nvPr/>
        </p:nvSpPr>
        <p:spPr>
          <a:xfrm>
            <a:off x="6839711" y="4921258"/>
            <a:ext cx="3209545" cy="369332"/>
          </a:xfrm>
          <a:prstGeom prst="rect">
            <a:avLst/>
          </a:prstGeom>
        </p:spPr>
        <p:txBody>
          <a:bodyPr wrap="square">
            <a:spAutoFit/>
          </a:bodyPr>
          <a:lstStyle/>
          <a:p>
            <a:pPr marL="285750" indent="-285750">
              <a:buFont typeface="Arial" panose="020B0604020202020204" pitchFamily="34" charset="0"/>
              <a:buChar char="•"/>
            </a:pPr>
            <a:r>
              <a:rPr lang="en-US" dirty="0" smtClean="0"/>
              <a:t>Author of (fifth discipline). </a:t>
            </a:r>
            <a:endParaRPr lang="en-IN" dirty="0"/>
          </a:p>
        </p:txBody>
      </p:sp>
      <p:pic>
        <p:nvPicPr>
          <p:cNvPr id="12" name="Picture 11"/>
          <p:cNvPicPr>
            <a:picLocks noChangeAspect="1"/>
          </p:cNvPicPr>
          <p:nvPr/>
        </p:nvPicPr>
        <p:blipFill>
          <a:blip r:embed="rId4"/>
          <a:stretch>
            <a:fillRect/>
          </a:stretch>
        </p:blipFill>
        <p:spPr>
          <a:xfrm>
            <a:off x="4069080" y="1655407"/>
            <a:ext cx="1714500" cy="2667000"/>
          </a:xfrm>
          <a:prstGeom prst="rect">
            <a:avLst/>
          </a:prstGeom>
        </p:spPr>
      </p:pic>
      <p:pic>
        <p:nvPicPr>
          <p:cNvPr id="13" name="Picture 12"/>
          <p:cNvPicPr>
            <a:picLocks noChangeAspect="1"/>
          </p:cNvPicPr>
          <p:nvPr/>
        </p:nvPicPr>
        <p:blipFill>
          <a:blip r:embed="rId5"/>
          <a:stretch>
            <a:fillRect/>
          </a:stretch>
        </p:blipFill>
        <p:spPr>
          <a:xfrm>
            <a:off x="9467386" y="1655407"/>
            <a:ext cx="2062367" cy="2667000"/>
          </a:xfrm>
          <a:prstGeom prst="rect">
            <a:avLst/>
          </a:prstGeom>
        </p:spPr>
      </p:pic>
    </p:spTree>
    <p:extLst>
      <p:ext uri="{BB962C8B-B14F-4D97-AF65-F5344CB8AC3E}">
        <p14:creationId xmlns:p14="http://schemas.microsoft.com/office/powerpoint/2010/main" val="7879047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9768"/>
            <a:ext cx="10515600" cy="5747195"/>
          </a:xfrm>
        </p:spPr>
        <p:txBody>
          <a:bodyPr/>
          <a:lstStyle/>
          <a:p>
            <a:pPr marL="0" indent="0">
              <a:buNone/>
            </a:pPr>
            <a:r>
              <a:rPr lang="en-US" dirty="0"/>
              <a:t>John Gardner				</a:t>
            </a:r>
            <a:r>
              <a:rPr lang="en-US" dirty="0" smtClean="0"/>
              <a:t>  </a:t>
            </a:r>
            <a:endParaRPr lang="en-IN" dirty="0"/>
          </a:p>
        </p:txBody>
      </p:sp>
      <p:pic>
        <p:nvPicPr>
          <p:cNvPr id="2" name="Picture 1"/>
          <p:cNvPicPr>
            <a:picLocks noChangeAspect="1"/>
          </p:cNvPicPr>
          <p:nvPr/>
        </p:nvPicPr>
        <p:blipFill>
          <a:blip r:embed="rId3"/>
          <a:stretch>
            <a:fillRect/>
          </a:stretch>
        </p:blipFill>
        <p:spPr>
          <a:xfrm>
            <a:off x="838200" y="1387768"/>
            <a:ext cx="2636520" cy="3732313"/>
          </a:xfrm>
          <a:prstGeom prst="rect">
            <a:avLst/>
          </a:prstGeom>
        </p:spPr>
      </p:pic>
      <p:sp>
        <p:nvSpPr>
          <p:cNvPr id="4" name="Rectangle 3"/>
          <p:cNvSpPr/>
          <p:nvPr/>
        </p:nvSpPr>
        <p:spPr>
          <a:xfrm>
            <a:off x="1490252" y="1018436"/>
            <a:ext cx="1332416" cy="369332"/>
          </a:xfrm>
          <a:prstGeom prst="rect">
            <a:avLst/>
          </a:prstGeom>
        </p:spPr>
        <p:txBody>
          <a:bodyPr wrap="none">
            <a:spAutoFit/>
          </a:bodyPr>
          <a:lstStyle/>
          <a:p>
            <a:r>
              <a:rPr lang="en-US" dirty="0"/>
              <a:t>(1933-1982)</a:t>
            </a:r>
            <a:endParaRPr lang="en-IN" dirty="0"/>
          </a:p>
        </p:txBody>
      </p:sp>
      <p:sp>
        <p:nvSpPr>
          <p:cNvPr id="5" name="Rectangle 4"/>
          <p:cNvSpPr/>
          <p:nvPr/>
        </p:nvSpPr>
        <p:spPr>
          <a:xfrm>
            <a:off x="220631" y="5403627"/>
            <a:ext cx="4418325" cy="784830"/>
          </a:xfrm>
          <a:prstGeom prst="rect">
            <a:avLst/>
          </a:prstGeom>
        </p:spPr>
        <p:txBody>
          <a:bodyPr wrap="none">
            <a:spAutoFit/>
          </a:bodyPr>
          <a:lstStyle/>
          <a:p>
            <a:pPr marL="285750" indent="-285750" algn="ctr">
              <a:buFont typeface="Arial" panose="020B0604020202020204" pitchFamily="34" charset="0"/>
              <a:buChar char="•"/>
            </a:pPr>
            <a:r>
              <a:rPr lang="en-US" dirty="0" smtClean="0"/>
              <a:t>Author of John </a:t>
            </a:r>
            <a:r>
              <a:rPr lang="en-US" dirty="0"/>
              <a:t>W. </a:t>
            </a:r>
            <a:r>
              <a:rPr lang="en-US" dirty="0" smtClean="0"/>
              <a:t>Gardner on Leadership </a:t>
            </a:r>
            <a:endParaRPr lang="en-US" dirty="0"/>
          </a:p>
          <a:p>
            <a:pPr algn="ctr">
              <a:lnSpc>
                <a:spcPct val="150000"/>
              </a:lnSpc>
            </a:pPr>
            <a:r>
              <a:rPr lang="en-US" dirty="0" smtClean="0"/>
              <a:t>     Published </a:t>
            </a:r>
            <a:r>
              <a:rPr lang="en-US" dirty="0"/>
              <a:t>in </a:t>
            </a:r>
            <a:r>
              <a:rPr lang="en-US" b="1" dirty="0"/>
              <a:t>1993</a:t>
            </a:r>
            <a:r>
              <a:rPr lang="en-US" dirty="0"/>
              <a:t>. </a:t>
            </a:r>
            <a:endParaRPr lang="en-IN" dirty="0"/>
          </a:p>
        </p:txBody>
      </p:sp>
      <p:sp>
        <p:nvSpPr>
          <p:cNvPr id="6" name="Rectangle 5"/>
          <p:cNvSpPr/>
          <p:nvPr/>
        </p:nvSpPr>
        <p:spPr>
          <a:xfrm>
            <a:off x="389331" y="6102671"/>
            <a:ext cx="4249625" cy="369332"/>
          </a:xfrm>
          <a:prstGeom prst="rect">
            <a:avLst/>
          </a:prstGeom>
        </p:spPr>
        <p:txBody>
          <a:bodyPr wrap="none">
            <a:spAutoFit/>
          </a:bodyPr>
          <a:lstStyle/>
          <a:p>
            <a:pPr marL="285750" indent="-285750">
              <a:buFont typeface="Arial" panose="020B0604020202020204" pitchFamily="34" charset="0"/>
              <a:buChar char="•"/>
            </a:pPr>
            <a:r>
              <a:rPr lang="en-US" dirty="0" smtClean="0"/>
              <a:t>Agenda---People should follow </a:t>
            </a:r>
            <a:r>
              <a:rPr lang="en-US" dirty="0"/>
              <a:t>leaders. </a:t>
            </a:r>
            <a:endParaRPr lang="en-IN" dirty="0"/>
          </a:p>
        </p:txBody>
      </p:sp>
      <p:pic>
        <p:nvPicPr>
          <p:cNvPr id="10" name="Picture 9"/>
          <p:cNvPicPr>
            <a:picLocks noChangeAspect="1"/>
          </p:cNvPicPr>
          <p:nvPr/>
        </p:nvPicPr>
        <p:blipFill>
          <a:blip r:embed="rId4"/>
          <a:stretch>
            <a:fillRect/>
          </a:stretch>
        </p:blipFill>
        <p:spPr>
          <a:xfrm>
            <a:off x="3974835" y="1392722"/>
            <a:ext cx="2462541" cy="3727359"/>
          </a:xfrm>
          <a:prstGeom prst="rect">
            <a:avLst/>
          </a:prstGeom>
        </p:spPr>
      </p:pic>
    </p:spTree>
    <p:extLst>
      <p:ext uri="{BB962C8B-B14F-4D97-AF65-F5344CB8AC3E}">
        <p14:creationId xmlns:p14="http://schemas.microsoft.com/office/powerpoint/2010/main" val="2459940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0576"/>
            <a:ext cx="10515600" cy="6276108"/>
          </a:xfrm>
        </p:spPr>
        <p:txBody>
          <a:bodyPr>
            <a:normAutofit/>
          </a:bodyPr>
          <a:lstStyle/>
          <a:p>
            <a:pPr marL="0" indent="0">
              <a:buNone/>
            </a:pPr>
            <a:r>
              <a:rPr lang="en-US" dirty="0"/>
              <a:t>	                          Harvard Business School </a:t>
            </a:r>
            <a:endParaRPr lang="en-IN" dirty="0"/>
          </a:p>
          <a:p>
            <a:endParaRPr lang="en-US" dirty="0"/>
          </a:p>
          <a:p>
            <a:endParaRPr lang="en-US" dirty="0"/>
          </a:p>
          <a:p>
            <a:endParaRPr lang="en-US" dirty="0"/>
          </a:p>
          <a:p>
            <a:endParaRPr lang="en-US" dirty="0"/>
          </a:p>
          <a:p>
            <a:endParaRPr lang="en-US" dirty="0"/>
          </a:p>
          <a:p>
            <a:endParaRPr lang="en-US" dirty="0"/>
          </a:p>
          <a:p>
            <a:endParaRPr lang="en-US" dirty="0"/>
          </a:p>
          <a:p>
            <a:r>
              <a:rPr lang="en-IN" sz="2400" dirty="0" smtClean="0"/>
              <a:t>Established by </a:t>
            </a:r>
            <a:r>
              <a:rPr lang="en-IN" sz="2400" b="1" dirty="0"/>
              <a:t>John </a:t>
            </a:r>
            <a:r>
              <a:rPr lang="en-IN" sz="2400" b="1" dirty="0" smtClean="0"/>
              <a:t>Harvard</a:t>
            </a:r>
            <a:r>
              <a:rPr lang="en-IN" sz="2400" dirty="0" smtClean="0"/>
              <a:t>,</a:t>
            </a:r>
            <a:r>
              <a:rPr lang="en-US" sz="2400" dirty="0"/>
              <a:t> in </a:t>
            </a:r>
            <a:r>
              <a:rPr lang="en-US" sz="2400" b="1" dirty="0"/>
              <a:t>1908</a:t>
            </a:r>
            <a:r>
              <a:rPr lang="en-US" sz="2400" dirty="0"/>
              <a:t> at Boston (US).</a:t>
            </a:r>
            <a:endParaRPr lang="en-IN" sz="2400" dirty="0"/>
          </a:p>
          <a:p>
            <a:endParaRPr lang="en-IN" sz="2400" dirty="0"/>
          </a:p>
          <a:p>
            <a:r>
              <a:rPr lang="en-IN" sz="2400" dirty="0" smtClean="0"/>
              <a:t> HBS </a:t>
            </a:r>
            <a:r>
              <a:rPr lang="en-IN" sz="2400" dirty="0"/>
              <a:t>was developed to spread management </a:t>
            </a:r>
            <a:r>
              <a:rPr lang="en-IN" sz="2400" dirty="0" smtClean="0"/>
              <a:t>education. </a:t>
            </a:r>
            <a:endParaRPr lang="en-IN" sz="2400" dirty="0"/>
          </a:p>
        </p:txBody>
      </p:sp>
      <p:pic>
        <p:nvPicPr>
          <p:cNvPr id="4" name="Picture 3"/>
          <p:cNvPicPr>
            <a:picLocks noChangeAspect="1"/>
          </p:cNvPicPr>
          <p:nvPr/>
        </p:nvPicPr>
        <p:blipFill>
          <a:blip r:embed="rId2"/>
          <a:stretch>
            <a:fillRect/>
          </a:stretch>
        </p:blipFill>
        <p:spPr>
          <a:xfrm>
            <a:off x="1039090" y="1276601"/>
            <a:ext cx="4333872" cy="2701040"/>
          </a:xfrm>
          <a:prstGeom prst="rect">
            <a:avLst/>
          </a:prstGeom>
        </p:spPr>
      </p:pic>
      <p:pic>
        <p:nvPicPr>
          <p:cNvPr id="2" name="Picture 1"/>
          <p:cNvPicPr>
            <a:picLocks noChangeAspect="1"/>
          </p:cNvPicPr>
          <p:nvPr/>
        </p:nvPicPr>
        <p:blipFill>
          <a:blip r:embed="rId3"/>
          <a:stretch>
            <a:fillRect/>
          </a:stretch>
        </p:blipFill>
        <p:spPr>
          <a:xfrm>
            <a:off x="5900975" y="1210100"/>
            <a:ext cx="4942039" cy="2767541"/>
          </a:xfrm>
          <a:prstGeom prst="rect">
            <a:avLst/>
          </a:prstGeom>
        </p:spPr>
      </p:pic>
    </p:spTree>
    <p:extLst>
      <p:ext uri="{BB962C8B-B14F-4D97-AF65-F5344CB8AC3E}">
        <p14:creationId xmlns:p14="http://schemas.microsoft.com/office/powerpoint/2010/main" val="1552666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References </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437436"/>
            <a:ext cx="10515600" cy="4351338"/>
          </a:xfrm>
        </p:spPr>
        <p:txBody>
          <a:bodyPr>
            <a:normAutofit fontScale="92500"/>
          </a:bodyPr>
          <a:lstStyle/>
          <a:p>
            <a:r>
              <a:rPr lang="en-US" dirty="0" smtClean="0"/>
              <a:t>The </a:t>
            </a:r>
            <a:r>
              <a:rPr lang="en-US" dirty="0"/>
              <a:t>Economics times </a:t>
            </a:r>
          </a:p>
          <a:p>
            <a:r>
              <a:rPr lang="en-US" dirty="0" smtClean="0"/>
              <a:t>Harvard </a:t>
            </a:r>
            <a:r>
              <a:rPr lang="en-US" dirty="0"/>
              <a:t>Business Review </a:t>
            </a:r>
          </a:p>
          <a:p>
            <a:r>
              <a:rPr lang="en-US" dirty="0"/>
              <a:t> </a:t>
            </a:r>
            <a:r>
              <a:rPr lang="en-US" dirty="0">
                <a:hlinkClick r:id="rId2"/>
              </a:rPr>
              <a:t>https://</a:t>
            </a:r>
            <a:r>
              <a:rPr lang="en-US" dirty="0" smtClean="0">
                <a:hlinkClick r:id="rId2"/>
              </a:rPr>
              <a:t>www.timetoast.com/timelines/history-of-management-theory-practice</a:t>
            </a:r>
            <a:r>
              <a:rPr lang="en-US" dirty="0" smtClean="0"/>
              <a:t> </a:t>
            </a:r>
          </a:p>
          <a:p>
            <a:r>
              <a:rPr lang="en-US" dirty="0" smtClean="0">
                <a:hlinkClick r:id="rId3"/>
              </a:rPr>
              <a:t>https</a:t>
            </a:r>
            <a:r>
              <a:rPr lang="en-US" dirty="0">
                <a:hlinkClick r:id="rId3"/>
              </a:rPr>
              <a:t>://</a:t>
            </a:r>
            <a:r>
              <a:rPr lang="en-US" dirty="0" smtClean="0">
                <a:hlinkClick r:id="rId3"/>
              </a:rPr>
              <a:t>www.researchgate.net/publication/307760441_The_Evolution_of_Management_Theories_A_Literature_Review</a:t>
            </a:r>
            <a:endParaRPr lang="en-US" dirty="0" smtClean="0"/>
          </a:p>
          <a:p>
            <a:r>
              <a:rPr lang="en-US" dirty="0">
                <a:hlinkClick r:id="rId4"/>
              </a:rPr>
              <a:t>https://www.greatmanagers.com.au/management-theory-origin</a:t>
            </a:r>
            <a:r>
              <a:rPr lang="en-US" dirty="0" smtClean="0">
                <a:hlinkClick r:id="rId4"/>
              </a:rPr>
              <a:t>/</a:t>
            </a:r>
            <a:endParaRPr lang="en-US" dirty="0" smtClean="0"/>
          </a:p>
          <a:p>
            <a:r>
              <a:rPr lang="en-US" dirty="0"/>
              <a:t> </a:t>
            </a:r>
            <a:r>
              <a:rPr lang="en-US" dirty="0">
                <a:hlinkClick r:id="rId5"/>
              </a:rPr>
              <a:t>https://</a:t>
            </a:r>
            <a:r>
              <a:rPr lang="en-US" dirty="0" smtClean="0">
                <a:hlinkClick r:id="rId5"/>
              </a:rPr>
              <a:t>www.businessmanagementideas.com/management/theories-management/classification-of-management-theories-4-schools-of-thought/4679</a:t>
            </a:r>
            <a:endParaRPr lang="en-US" dirty="0" smtClean="0"/>
          </a:p>
          <a:p>
            <a:endParaRPr lang="en-US" dirty="0"/>
          </a:p>
          <a:p>
            <a:endParaRPr lang="en-US" dirty="0"/>
          </a:p>
        </p:txBody>
      </p:sp>
    </p:spTree>
    <p:extLst>
      <p:ext uri="{BB962C8B-B14F-4D97-AF65-F5344CB8AC3E}">
        <p14:creationId xmlns:p14="http://schemas.microsoft.com/office/powerpoint/2010/main" val="3528502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77188"/>
            <a:ext cx="12192000" cy="3257302"/>
          </a:xfrm>
          <a:prstGeom prst="rect">
            <a:avLst/>
          </a:prstGeom>
        </p:spPr>
        <p:txBody>
          <a:bodyPr lIns="0" tIns="0" rIns="0" bIns="0" rtlCol="0" anchor="t">
            <a:spAutoFit/>
          </a:bodyPr>
          <a:lstStyle/>
          <a:p>
            <a:pPr algn="ctr">
              <a:lnSpc>
                <a:spcPts val="12693"/>
              </a:lnSpc>
            </a:pPr>
            <a:r>
              <a:rPr lang="en-US" sz="9066">
                <a:solidFill>
                  <a:srgbClr val="000000"/>
                </a:solidFill>
                <a:latin typeface="Quattrocento"/>
              </a:rPr>
              <a:t>HISTORY OF MANAGEMENT</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0885" y="36539"/>
            <a:ext cx="1755513" cy="219939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342373" y="4453048"/>
            <a:ext cx="1849627" cy="240495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522880" y="36539"/>
            <a:ext cx="1669120" cy="196999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4896189"/>
            <a:ext cx="2469098" cy="1961811"/>
          </a:xfrm>
          <a:prstGeom prst="rect">
            <a:avLst/>
          </a:prstGeom>
        </p:spPr>
      </p:pic>
      <p:sp>
        <p:nvSpPr>
          <p:cNvPr id="7" name="TextBox 7"/>
          <p:cNvSpPr txBox="1"/>
          <p:nvPr/>
        </p:nvSpPr>
        <p:spPr>
          <a:xfrm>
            <a:off x="3370144" y="3782770"/>
            <a:ext cx="5451713" cy="1000274"/>
          </a:xfrm>
          <a:prstGeom prst="rect">
            <a:avLst/>
          </a:prstGeom>
        </p:spPr>
        <p:txBody>
          <a:bodyPr lIns="0" tIns="0" rIns="0" bIns="0" rtlCol="0" anchor="t">
            <a:spAutoFit/>
          </a:bodyPr>
          <a:lstStyle/>
          <a:p>
            <a:pPr algn="ctr">
              <a:lnSpc>
                <a:spcPts val="7840"/>
              </a:lnSpc>
            </a:pPr>
            <a:r>
              <a:rPr lang="en-US" sz="5600">
                <a:solidFill>
                  <a:srgbClr val="000000"/>
                </a:solidFill>
                <a:latin typeface="Josefin Sans Regular"/>
              </a:rPr>
              <a:t>{ANCIENT ERA}</a:t>
            </a:r>
          </a:p>
        </p:txBody>
      </p:sp>
    </p:spTree>
    <p:extLst>
      <p:ext uri="{BB962C8B-B14F-4D97-AF65-F5344CB8AC3E}">
        <p14:creationId xmlns:p14="http://schemas.microsoft.com/office/powerpoint/2010/main" val="3532872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22247" y="1274398"/>
            <a:ext cx="4828603" cy="5091668"/>
            <a:chOff x="0" y="0"/>
            <a:chExt cx="9657206" cy="10183336"/>
          </a:xfrm>
        </p:grpSpPr>
        <p:pic>
          <p:nvPicPr>
            <p:cNvPr id="3" name="Picture 3"/>
            <p:cNvPicPr>
              <a:picLocks noChangeAspect="1"/>
            </p:cNvPicPr>
            <p:nvPr/>
          </p:nvPicPr>
          <p:blipFill>
            <a:blip r:embed="rId2"/>
            <a:srcRect t="4671" b="4671"/>
            <a:stretch>
              <a:fillRect/>
            </a:stretch>
          </p:blipFill>
          <p:spPr>
            <a:xfrm>
              <a:off x="0" y="0"/>
              <a:ext cx="9657206" cy="5028168"/>
            </a:xfrm>
            <a:prstGeom prst="rect">
              <a:avLst/>
            </a:prstGeom>
          </p:spPr>
        </p:pic>
        <p:pic>
          <p:nvPicPr>
            <p:cNvPr id="4" name="Picture 4"/>
            <p:cNvPicPr>
              <a:picLocks noChangeAspect="1"/>
            </p:cNvPicPr>
            <p:nvPr/>
          </p:nvPicPr>
          <p:blipFill>
            <a:blip r:embed="rId3"/>
            <a:srcRect t="8229" b="8229"/>
            <a:stretch>
              <a:fillRect/>
            </a:stretch>
          </p:blipFill>
          <p:spPr>
            <a:xfrm>
              <a:off x="0" y="5155168"/>
              <a:ext cx="9657206" cy="5028168"/>
            </a:xfrm>
            <a:prstGeom prst="rect">
              <a:avLst/>
            </a:prstGeom>
          </p:spPr>
        </p:pic>
      </p:grpSp>
      <p:sp>
        <p:nvSpPr>
          <p:cNvPr id="5" name="TextBox 5"/>
          <p:cNvSpPr txBox="1"/>
          <p:nvPr/>
        </p:nvSpPr>
        <p:spPr>
          <a:xfrm>
            <a:off x="2799277" y="117472"/>
            <a:ext cx="6248797" cy="1077218"/>
          </a:xfrm>
          <a:prstGeom prst="rect">
            <a:avLst/>
          </a:prstGeom>
        </p:spPr>
        <p:txBody>
          <a:bodyPr lIns="0" tIns="0" rIns="0" bIns="0" rtlCol="0" anchor="t">
            <a:spAutoFit/>
          </a:bodyPr>
          <a:lstStyle/>
          <a:p>
            <a:pPr algn="ctr">
              <a:lnSpc>
                <a:spcPts val="8400"/>
              </a:lnSpc>
            </a:pPr>
            <a:r>
              <a:rPr lang="en-US" sz="6000" u="sng">
                <a:solidFill>
                  <a:srgbClr val="000000"/>
                </a:solidFill>
                <a:latin typeface="Josefin Sans Regular"/>
              </a:rPr>
              <a:t>ANCIENT EGYPT</a:t>
            </a:r>
          </a:p>
        </p:txBody>
      </p:sp>
      <p:sp>
        <p:nvSpPr>
          <p:cNvPr id="6" name="TextBox 6"/>
          <p:cNvSpPr txBox="1"/>
          <p:nvPr/>
        </p:nvSpPr>
        <p:spPr>
          <a:xfrm>
            <a:off x="-14670" y="1686561"/>
            <a:ext cx="3589974" cy="410369"/>
          </a:xfrm>
          <a:prstGeom prst="rect">
            <a:avLst/>
          </a:prstGeom>
        </p:spPr>
        <p:txBody>
          <a:bodyPr wrap="square" lIns="0" tIns="0" rIns="0" bIns="0" rtlCol="0" anchor="t">
            <a:spAutoFit/>
          </a:bodyPr>
          <a:lstStyle/>
          <a:p>
            <a:pPr marL="489397" lvl="1" indent="-244699" algn="ctr">
              <a:lnSpc>
                <a:spcPts val="3173"/>
              </a:lnSpc>
              <a:buFont typeface="Arial"/>
              <a:buChar char="•"/>
            </a:pPr>
            <a:r>
              <a:rPr lang="en-US" sz="2266" dirty="0">
                <a:solidFill>
                  <a:srgbClr val="000000"/>
                </a:solidFill>
                <a:latin typeface="Quattrocento"/>
              </a:rPr>
              <a:t>Built 2550 to 2490 BC</a:t>
            </a:r>
          </a:p>
        </p:txBody>
      </p:sp>
      <p:sp>
        <p:nvSpPr>
          <p:cNvPr id="7" name="TextBox 7"/>
          <p:cNvSpPr txBox="1"/>
          <p:nvPr/>
        </p:nvSpPr>
        <p:spPr>
          <a:xfrm>
            <a:off x="-82074" y="2606887"/>
            <a:ext cx="6664194" cy="1641475"/>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Quattrocento"/>
              </a:rPr>
              <a:t>Constructed by Pharaoh Khufu in 2550 BC,  Khafre built the second pyramid in 2520BC and the third pyramid by Pharoah Menakure in 2490 BC</a:t>
            </a:r>
          </a:p>
        </p:txBody>
      </p:sp>
      <p:sp>
        <p:nvSpPr>
          <p:cNvPr id="8" name="TextBox 8"/>
          <p:cNvSpPr txBox="1"/>
          <p:nvPr/>
        </p:nvSpPr>
        <p:spPr>
          <a:xfrm>
            <a:off x="-82074" y="4727363"/>
            <a:ext cx="6596791" cy="820738"/>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Quattrocento"/>
              </a:rPr>
              <a:t>Buildings were made with limestone, mud and bricks and stone blocks were moved by sledges</a:t>
            </a:r>
          </a:p>
        </p:txBody>
      </p:sp>
    </p:spTree>
    <p:extLst>
      <p:ext uri="{BB962C8B-B14F-4D97-AF65-F5344CB8AC3E}">
        <p14:creationId xmlns:p14="http://schemas.microsoft.com/office/powerpoint/2010/main" val="14882424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81775" y="117472"/>
            <a:ext cx="9828451" cy="1077218"/>
          </a:xfrm>
          <a:prstGeom prst="rect">
            <a:avLst/>
          </a:prstGeom>
        </p:spPr>
        <p:txBody>
          <a:bodyPr lIns="0" tIns="0" rIns="0" bIns="0" rtlCol="0" anchor="t">
            <a:spAutoFit/>
          </a:bodyPr>
          <a:lstStyle/>
          <a:p>
            <a:pPr algn="ctr">
              <a:lnSpc>
                <a:spcPts val="8400"/>
              </a:lnSpc>
            </a:pPr>
            <a:r>
              <a:rPr lang="en-US" sz="5867" u="sng" dirty="0">
                <a:solidFill>
                  <a:srgbClr val="000000"/>
                </a:solidFill>
                <a:latin typeface="Josefin Sans Regular"/>
              </a:rPr>
              <a:t>HARRAPAN CIVILIZATION</a:t>
            </a:r>
          </a:p>
        </p:txBody>
      </p:sp>
      <p:sp>
        <p:nvSpPr>
          <p:cNvPr id="3" name="TextBox 3"/>
          <p:cNvSpPr txBox="1"/>
          <p:nvPr/>
        </p:nvSpPr>
        <p:spPr>
          <a:xfrm>
            <a:off x="-182418" y="1870761"/>
            <a:ext cx="7757160" cy="410369"/>
          </a:xfrm>
          <a:prstGeom prst="rect">
            <a:avLst/>
          </a:prstGeom>
        </p:spPr>
        <p:txBody>
          <a:bodyPr lIns="0" tIns="0" rIns="0" bIns="0" rtlCol="0" anchor="t">
            <a:spAutoFit/>
          </a:bodyPr>
          <a:lstStyle/>
          <a:p>
            <a:pPr marL="489397" lvl="1" indent="-244699" algn="ctr">
              <a:lnSpc>
                <a:spcPts val="3173"/>
              </a:lnSpc>
              <a:buFont typeface="Arial"/>
              <a:buChar char="•"/>
            </a:pPr>
            <a:r>
              <a:rPr lang="en-US" sz="2266">
                <a:solidFill>
                  <a:srgbClr val="000000"/>
                </a:solidFill>
                <a:latin typeface="Quattrocento"/>
              </a:rPr>
              <a:t>The Harappan civilisation lasted from c. 2600–1900 BCE</a:t>
            </a:r>
          </a:p>
        </p:txBody>
      </p:sp>
      <p:sp>
        <p:nvSpPr>
          <p:cNvPr id="4" name="TextBox 4"/>
          <p:cNvSpPr txBox="1"/>
          <p:nvPr/>
        </p:nvSpPr>
        <p:spPr>
          <a:xfrm>
            <a:off x="-75392" y="2994969"/>
            <a:ext cx="7438789" cy="820738"/>
          </a:xfrm>
          <a:prstGeom prst="rect">
            <a:avLst/>
          </a:prstGeom>
        </p:spPr>
        <p:txBody>
          <a:bodyPr lIns="0" tIns="0" rIns="0" bIns="0" rtlCol="0" anchor="t">
            <a:spAutoFit/>
          </a:bodyPr>
          <a:lstStyle/>
          <a:p>
            <a:pPr marL="489397" lvl="1" indent="-244699" algn="just">
              <a:lnSpc>
                <a:spcPts val="3173"/>
              </a:lnSpc>
              <a:buFont typeface="Arial"/>
              <a:buChar char="•"/>
            </a:pPr>
            <a:r>
              <a:rPr lang="en-US" sz="2266">
                <a:solidFill>
                  <a:srgbClr val="000000"/>
                </a:solidFill>
                <a:latin typeface="Quattrocento"/>
              </a:rPr>
              <a:t>It was located in  Indus river valley. Its two large cities were Harappa and Mohenjo-daro</a:t>
            </a:r>
          </a:p>
        </p:txBody>
      </p:sp>
      <p:sp>
        <p:nvSpPr>
          <p:cNvPr id="5" name="TextBox 5"/>
          <p:cNvSpPr txBox="1"/>
          <p:nvPr/>
        </p:nvSpPr>
        <p:spPr>
          <a:xfrm>
            <a:off x="-128906" y="4260058"/>
            <a:ext cx="7545815" cy="1231106"/>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Quattrocento"/>
              </a:rPr>
              <a:t>The entire civilization was built by the Aryans, The Harappans used standardized sun-baked  bricks to build city walls, </a:t>
            </a:r>
          </a:p>
        </p:txBody>
      </p:sp>
      <p:grpSp>
        <p:nvGrpSpPr>
          <p:cNvPr id="6" name="Group 6"/>
          <p:cNvGrpSpPr/>
          <p:nvPr/>
        </p:nvGrpSpPr>
        <p:grpSpPr>
          <a:xfrm>
            <a:off x="7363397" y="1242462"/>
            <a:ext cx="4828603" cy="5091668"/>
            <a:chOff x="0" y="0"/>
            <a:chExt cx="9657206" cy="10183336"/>
          </a:xfrm>
        </p:grpSpPr>
        <p:pic>
          <p:nvPicPr>
            <p:cNvPr id="7" name="Picture 7"/>
            <p:cNvPicPr>
              <a:picLocks noChangeAspect="1"/>
            </p:cNvPicPr>
            <p:nvPr/>
          </p:nvPicPr>
          <p:blipFill>
            <a:blip r:embed="rId2"/>
            <a:srcRect t="18018" b="18018"/>
            <a:stretch>
              <a:fillRect/>
            </a:stretch>
          </p:blipFill>
          <p:spPr>
            <a:xfrm>
              <a:off x="0" y="0"/>
              <a:ext cx="9657206" cy="5028168"/>
            </a:xfrm>
            <a:prstGeom prst="rect">
              <a:avLst/>
            </a:prstGeom>
          </p:spPr>
        </p:pic>
        <p:pic>
          <p:nvPicPr>
            <p:cNvPr id="8" name="Picture 8"/>
            <p:cNvPicPr>
              <a:picLocks noChangeAspect="1"/>
            </p:cNvPicPr>
            <p:nvPr/>
          </p:nvPicPr>
          <p:blipFill>
            <a:blip r:embed="rId3"/>
            <a:srcRect t="9187" b="9187"/>
            <a:stretch>
              <a:fillRect/>
            </a:stretch>
          </p:blipFill>
          <p:spPr>
            <a:xfrm>
              <a:off x="0" y="5155168"/>
              <a:ext cx="9657206" cy="5028168"/>
            </a:xfrm>
            <a:prstGeom prst="rect">
              <a:avLst/>
            </a:prstGeom>
          </p:spPr>
        </p:pic>
      </p:grpSp>
    </p:spTree>
    <p:extLst>
      <p:ext uri="{BB962C8B-B14F-4D97-AF65-F5344CB8AC3E}">
        <p14:creationId xmlns:p14="http://schemas.microsoft.com/office/powerpoint/2010/main" val="6270790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2635673"/>
            <a:ext cx="6996505" cy="820738"/>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Quattrocento"/>
              </a:rPr>
              <a:t>The Catholic Church began with Jesus Christ  his teachings and were built by his disciples</a:t>
            </a:r>
          </a:p>
        </p:txBody>
      </p:sp>
      <p:sp>
        <p:nvSpPr>
          <p:cNvPr id="3" name="TextBox 3"/>
          <p:cNvSpPr txBox="1"/>
          <p:nvPr/>
        </p:nvSpPr>
        <p:spPr>
          <a:xfrm>
            <a:off x="0" y="4227669"/>
            <a:ext cx="6996505" cy="820738"/>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Quattrocento"/>
              </a:rPr>
              <a:t>Christ created the Catholic Church to give God “praise, reverence, and service; to give him glory.”</a:t>
            </a:r>
          </a:p>
        </p:txBody>
      </p:sp>
      <p:grpSp>
        <p:nvGrpSpPr>
          <p:cNvPr id="4" name="Group 4"/>
          <p:cNvGrpSpPr/>
          <p:nvPr/>
        </p:nvGrpSpPr>
        <p:grpSpPr>
          <a:xfrm>
            <a:off x="7147004" y="1329000"/>
            <a:ext cx="4726493" cy="5141456"/>
            <a:chOff x="0" y="0"/>
            <a:chExt cx="9452986" cy="10282911"/>
          </a:xfrm>
        </p:grpSpPr>
        <p:pic>
          <p:nvPicPr>
            <p:cNvPr id="5" name="Picture 5"/>
            <p:cNvPicPr>
              <a:picLocks noChangeAspect="1"/>
            </p:cNvPicPr>
            <p:nvPr/>
          </p:nvPicPr>
          <p:blipFill>
            <a:blip r:embed="rId2"/>
            <a:srcRect t="23140" b="23140"/>
            <a:stretch>
              <a:fillRect/>
            </a:stretch>
          </p:blipFill>
          <p:spPr>
            <a:xfrm>
              <a:off x="0" y="0"/>
              <a:ext cx="9452986" cy="5077956"/>
            </a:xfrm>
            <a:prstGeom prst="rect">
              <a:avLst/>
            </a:prstGeom>
          </p:spPr>
        </p:pic>
        <p:pic>
          <p:nvPicPr>
            <p:cNvPr id="6" name="Picture 6"/>
            <p:cNvPicPr>
              <a:picLocks noChangeAspect="1"/>
            </p:cNvPicPr>
            <p:nvPr/>
          </p:nvPicPr>
          <p:blipFill>
            <a:blip r:embed="rId3"/>
            <a:srcRect t="6528" b="6528"/>
            <a:stretch>
              <a:fillRect/>
            </a:stretch>
          </p:blipFill>
          <p:spPr>
            <a:xfrm>
              <a:off x="0" y="5204956"/>
              <a:ext cx="9452986" cy="5077956"/>
            </a:xfrm>
            <a:prstGeom prst="rect">
              <a:avLst/>
            </a:prstGeom>
          </p:spPr>
        </p:pic>
      </p:grpSp>
      <p:sp>
        <p:nvSpPr>
          <p:cNvPr id="7" name="TextBox 7"/>
          <p:cNvSpPr txBox="1"/>
          <p:nvPr/>
        </p:nvSpPr>
        <p:spPr>
          <a:xfrm>
            <a:off x="685800" y="117472"/>
            <a:ext cx="10814368" cy="1077218"/>
          </a:xfrm>
          <a:prstGeom prst="rect">
            <a:avLst/>
          </a:prstGeom>
        </p:spPr>
        <p:txBody>
          <a:bodyPr lIns="0" tIns="0" rIns="0" bIns="0" rtlCol="0" anchor="t">
            <a:spAutoFit/>
          </a:bodyPr>
          <a:lstStyle/>
          <a:p>
            <a:pPr algn="ctr">
              <a:lnSpc>
                <a:spcPts val="8400"/>
              </a:lnSpc>
            </a:pPr>
            <a:r>
              <a:rPr lang="en-US" sz="6000" u="sng">
                <a:solidFill>
                  <a:srgbClr val="000000"/>
                </a:solidFill>
                <a:latin typeface="Josefin Sans Regular"/>
              </a:rPr>
              <a:t>ROMAN CATHOLIC CHURCH</a:t>
            </a:r>
            <a:r>
              <a:rPr lang="en-US" sz="6000">
                <a:solidFill>
                  <a:srgbClr val="000000"/>
                </a:solidFill>
                <a:latin typeface="Josefin Sans Regular"/>
              </a:rPr>
              <a:t> </a:t>
            </a:r>
          </a:p>
        </p:txBody>
      </p:sp>
      <p:sp>
        <p:nvSpPr>
          <p:cNvPr id="8" name="TextBox 8"/>
          <p:cNvSpPr txBox="1"/>
          <p:nvPr/>
        </p:nvSpPr>
        <p:spPr>
          <a:xfrm>
            <a:off x="0" y="1578221"/>
            <a:ext cx="5574824" cy="820738"/>
          </a:xfrm>
          <a:prstGeom prst="rect">
            <a:avLst/>
          </a:prstGeom>
        </p:spPr>
        <p:txBody>
          <a:bodyPr lIns="0" tIns="0" rIns="0" bIns="0" rtlCol="0" anchor="t">
            <a:spAutoFit/>
          </a:bodyPr>
          <a:lstStyle/>
          <a:p>
            <a:pPr marL="489397" lvl="1" indent="-244699" algn="ctr">
              <a:lnSpc>
                <a:spcPts val="3173"/>
              </a:lnSpc>
              <a:buFont typeface="Arial"/>
              <a:buChar char="•"/>
            </a:pPr>
            <a:r>
              <a:rPr lang="en-US" sz="2266">
                <a:solidFill>
                  <a:srgbClr val="000000"/>
                </a:solidFill>
                <a:latin typeface="Quattrocento"/>
              </a:rPr>
              <a:t>Founded on of 16 July 1054, in Holyland</a:t>
            </a:r>
          </a:p>
        </p:txBody>
      </p:sp>
    </p:spTree>
    <p:extLst>
      <p:ext uri="{BB962C8B-B14F-4D97-AF65-F5344CB8AC3E}">
        <p14:creationId xmlns:p14="http://schemas.microsoft.com/office/powerpoint/2010/main" val="5533032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1240" y="167004"/>
            <a:ext cx="11409521" cy="974626"/>
          </a:xfrm>
          <a:prstGeom prst="rect">
            <a:avLst/>
          </a:prstGeom>
        </p:spPr>
        <p:txBody>
          <a:bodyPr lIns="0" tIns="0" rIns="0" bIns="0" rtlCol="0" anchor="t">
            <a:spAutoFit/>
          </a:bodyPr>
          <a:lstStyle/>
          <a:p>
            <a:pPr algn="ctr">
              <a:lnSpc>
                <a:spcPts val="7560"/>
              </a:lnSpc>
            </a:pPr>
            <a:r>
              <a:rPr lang="en-US" sz="5334" u="sng" dirty="0">
                <a:solidFill>
                  <a:srgbClr val="000000"/>
                </a:solidFill>
                <a:latin typeface="Josefin Sans Regular"/>
              </a:rPr>
              <a:t>ROADS DEVELOPED BY ROMANS</a:t>
            </a:r>
          </a:p>
        </p:txBody>
      </p:sp>
      <p:sp>
        <p:nvSpPr>
          <p:cNvPr id="3" name="TextBox 3"/>
          <p:cNvSpPr txBox="1"/>
          <p:nvPr/>
        </p:nvSpPr>
        <p:spPr>
          <a:xfrm>
            <a:off x="0" y="1658197"/>
            <a:ext cx="7123668" cy="820738"/>
          </a:xfrm>
          <a:prstGeom prst="rect">
            <a:avLst/>
          </a:prstGeom>
        </p:spPr>
        <p:txBody>
          <a:bodyPr lIns="0" tIns="0" rIns="0" bIns="0" rtlCol="0" anchor="t">
            <a:spAutoFit/>
          </a:bodyPr>
          <a:lstStyle/>
          <a:p>
            <a:pPr marL="489397" lvl="1" indent="-244699" algn="ctr">
              <a:lnSpc>
                <a:spcPts val="3173"/>
              </a:lnSpc>
              <a:buFont typeface="Arial"/>
              <a:buChar char="•"/>
            </a:pPr>
            <a:r>
              <a:rPr lang="en-US" sz="2266">
                <a:solidFill>
                  <a:srgbClr val="000000"/>
                </a:solidFill>
                <a:latin typeface="Quattrocento"/>
              </a:rPr>
              <a:t>The Ancient Roman roads were founded in 312 B.C.</a:t>
            </a:r>
          </a:p>
        </p:txBody>
      </p:sp>
      <p:sp>
        <p:nvSpPr>
          <p:cNvPr id="4" name="TextBox 4"/>
          <p:cNvSpPr txBox="1"/>
          <p:nvPr/>
        </p:nvSpPr>
        <p:spPr>
          <a:xfrm>
            <a:off x="0" y="2751603"/>
            <a:ext cx="7532371" cy="820738"/>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Quattrocento"/>
              </a:rPr>
              <a:t>The roads begun by the censor Appius Claudius Caecus in 312 bce from Rome to Tarentum</a:t>
            </a:r>
          </a:p>
        </p:txBody>
      </p:sp>
      <p:sp>
        <p:nvSpPr>
          <p:cNvPr id="5" name="TextBox 5"/>
          <p:cNvSpPr txBox="1"/>
          <p:nvPr/>
        </p:nvSpPr>
        <p:spPr>
          <a:xfrm>
            <a:off x="0" y="4243430"/>
            <a:ext cx="7303607" cy="820738"/>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Quattrocento"/>
              </a:rPr>
              <a:t>Roman roads provided efficient means of movement of armies, official, civilians, inland carriage </a:t>
            </a:r>
          </a:p>
        </p:txBody>
      </p:sp>
      <p:grpSp>
        <p:nvGrpSpPr>
          <p:cNvPr id="6" name="Group 6"/>
          <p:cNvGrpSpPr/>
          <p:nvPr/>
        </p:nvGrpSpPr>
        <p:grpSpPr>
          <a:xfrm>
            <a:off x="7532371" y="1305110"/>
            <a:ext cx="4659629" cy="5160253"/>
            <a:chOff x="0" y="0"/>
            <a:chExt cx="9319259" cy="10320506"/>
          </a:xfrm>
        </p:grpSpPr>
        <p:pic>
          <p:nvPicPr>
            <p:cNvPr id="7" name="Picture 7"/>
            <p:cNvPicPr>
              <a:picLocks noChangeAspect="1"/>
            </p:cNvPicPr>
            <p:nvPr/>
          </p:nvPicPr>
          <p:blipFill>
            <a:blip r:embed="rId2"/>
            <a:srcRect t="13539" b="13539"/>
            <a:stretch>
              <a:fillRect/>
            </a:stretch>
          </p:blipFill>
          <p:spPr>
            <a:xfrm>
              <a:off x="0" y="0"/>
              <a:ext cx="9319259" cy="5096753"/>
            </a:xfrm>
            <a:prstGeom prst="rect">
              <a:avLst/>
            </a:prstGeom>
          </p:spPr>
        </p:pic>
        <p:pic>
          <p:nvPicPr>
            <p:cNvPr id="8" name="Picture 8"/>
            <p:cNvPicPr>
              <a:picLocks noChangeAspect="1"/>
            </p:cNvPicPr>
            <p:nvPr/>
          </p:nvPicPr>
          <p:blipFill>
            <a:blip r:embed="rId3"/>
            <a:srcRect t="8381" b="8381"/>
            <a:stretch>
              <a:fillRect/>
            </a:stretch>
          </p:blipFill>
          <p:spPr>
            <a:xfrm>
              <a:off x="0" y="5223753"/>
              <a:ext cx="9319259" cy="5096753"/>
            </a:xfrm>
            <a:prstGeom prst="rect">
              <a:avLst/>
            </a:prstGeom>
          </p:spPr>
        </p:pic>
      </p:grpSp>
    </p:spTree>
    <p:extLst>
      <p:ext uri="{BB962C8B-B14F-4D97-AF65-F5344CB8AC3E}">
        <p14:creationId xmlns:p14="http://schemas.microsoft.com/office/powerpoint/2010/main" val="3137138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04035" y="1052913"/>
            <a:ext cx="4693600" cy="5313928"/>
            <a:chOff x="0" y="0"/>
            <a:chExt cx="9387200" cy="10627856"/>
          </a:xfrm>
        </p:grpSpPr>
        <p:pic>
          <p:nvPicPr>
            <p:cNvPr id="3" name="Picture 3"/>
            <p:cNvPicPr>
              <a:picLocks noChangeAspect="1"/>
            </p:cNvPicPr>
            <p:nvPr/>
          </p:nvPicPr>
          <p:blipFill>
            <a:blip r:embed="rId2"/>
            <a:srcRect t="60" b="60"/>
            <a:stretch>
              <a:fillRect/>
            </a:stretch>
          </p:blipFill>
          <p:spPr>
            <a:xfrm>
              <a:off x="0" y="0"/>
              <a:ext cx="9387200" cy="5250428"/>
            </a:xfrm>
            <a:prstGeom prst="rect">
              <a:avLst/>
            </a:prstGeom>
          </p:spPr>
        </p:pic>
        <p:pic>
          <p:nvPicPr>
            <p:cNvPr id="4" name="Picture 4"/>
            <p:cNvPicPr>
              <a:picLocks noChangeAspect="1"/>
            </p:cNvPicPr>
            <p:nvPr/>
          </p:nvPicPr>
          <p:blipFill>
            <a:blip r:embed="rId3"/>
            <a:srcRect t="227" b="227"/>
            <a:stretch>
              <a:fillRect/>
            </a:stretch>
          </p:blipFill>
          <p:spPr>
            <a:xfrm>
              <a:off x="0" y="5377428"/>
              <a:ext cx="9387200" cy="5250428"/>
            </a:xfrm>
            <a:prstGeom prst="rect">
              <a:avLst/>
            </a:prstGeom>
          </p:spPr>
        </p:pic>
      </p:grpSp>
      <p:sp>
        <p:nvSpPr>
          <p:cNvPr id="5" name="TextBox 5"/>
          <p:cNvSpPr txBox="1"/>
          <p:nvPr/>
        </p:nvSpPr>
        <p:spPr>
          <a:xfrm>
            <a:off x="1335520" y="-120650"/>
            <a:ext cx="9520961" cy="1077218"/>
          </a:xfrm>
          <a:prstGeom prst="rect">
            <a:avLst/>
          </a:prstGeom>
        </p:spPr>
        <p:txBody>
          <a:bodyPr lIns="0" tIns="0" rIns="0" bIns="0" rtlCol="0" anchor="t">
            <a:spAutoFit/>
          </a:bodyPr>
          <a:lstStyle/>
          <a:p>
            <a:pPr algn="ctr">
              <a:lnSpc>
                <a:spcPts val="8400"/>
              </a:lnSpc>
            </a:pPr>
            <a:r>
              <a:rPr lang="en-US" sz="6000" u="sng">
                <a:solidFill>
                  <a:srgbClr val="000000"/>
                </a:solidFill>
                <a:latin typeface="Ovo"/>
              </a:rPr>
              <a:t>BABYLONIAN EMPIRE</a:t>
            </a:r>
          </a:p>
        </p:txBody>
      </p:sp>
      <p:sp>
        <p:nvSpPr>
          <p:cNvPr id="6" name="TextBox 6"/>
          <p:cNvSpPr txBox="1"/>
          <p:nvPr/>
        </p:nvSpPr>
        <p:spPr>
          <a:xfrm>
            <a:off x="1" y="1435524"/>
            <a:ext cx="6633651" cy="410369"/>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Quattrocento"/>
              </a:rPr>
              <a:t>Babylonian was founded around 2300 B.C.</a:t>
            </a:r>
          </a:p>
        </p:txBody>
      </p:sp>
      <p:sp>
        <p:nvSpPr>
          <p:cNvPr id="7" name="TextBox 7"/>
          <p:cNvSpPr txBox="1"/>
          <p:nvPr/>
        </p:nvSpPr>
        <p:spPr>
          <a:xfrm>
            <a:off x="1" y="2635674"/>
            <a:ext cx="7204035" cy="820738"/>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Quattrocento"/>
              </a:rPr>
              <a:t>Founded By the ancient Akkadian-speaking people of southern Mesopotami</a:t>
            </a:r>
          </a:p>
        </p:txBody>
      </p:sp>
      <p:sp>
        <p:nvSpPr>
          <p:cNvPr id="8" name="TextBox 8"/>
          <p:cNvSpPr txBox="1"/>
          <p:nvPr/>
        </p:nvSpPr>
        <p:spPr>
          <a:xfrm>
            <a:off x="36081" y="4229100"/>
            <a:ext cx="7167955" cy="820738"/>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Canva Sans"/>
              </a:rPr>
              <a:t>Hammurabi conquered neighboring city-states, brought much of southern and central Mesopotamia </a:t>
            </a:r>
          </a:p>
        </p:txBody>
      </p:sp>
    </p:spTree>
    <p:extLst>
      <p:ext uri="{BB962C8B-B14F-4D97-AF65-F5344CB8AC3E}">
        <p14:creationId xmlns:p14="http://schemas.microsoft.com/office/powerpoint/2010/main" val="207679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715"/>
            <a:ext cx="10515600" cy="1325563"/>
          </a:xfrm>
        </p:spPr>
        <p:txBody>
          <a:bodyPr>
            <a:normAutofit/>
          </a:bodyPr>
          <a:lstStyle/>
          <a:p>
            <a:r>
              <a:rPr lang="en-IN" sz="4000" b="1" dirty="0" smtClean="0">
                <a:effectLst>
                  <a:outerShdw blurRad="38100" dist="38100" dir="2700000" algn="tl">
                    <a:srgbClr val="000000">
                      <a:alpha val="43137"/>
                    </a:srgbClr>
                  </a:outerShdw>
                </a:effectLst>
              </a:rPr>
              <a:t>Samuel Slater: American hero or British traitor?</a:t>
            </a:r>
            <a:endParaRPr lang="en-IN" sz="4000" b="1"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stretch>
            <a:fillRect/>
          </a:stretch>
        </p:blipFill>
        <p:spPr>
          <a:xfrm>
            <a:off x="493758" y="694995"/>
            <a:ext cx="3397425" cy="3848267"/>
          </a:xfrm>
          <a:prstGeom prst="rect">
            <a:avLst/>
          </a:prstGeom>
        </p:spPr>
      </p:pic>
      <p:sp>
        <p:nvSpPr>
          <p:cNvPr id="6" name="Rectangle 5"/>
          <p:cNvSpPr/>
          <p:nvPr/>
        </p:nvSpPr>
        <p:spPr>
          <a:xfrm>
            <a:off x="1635179" y="660827"/>
            <a:ext cx="1332416" cy="369332"/>
          </a:xfrm>
          <a:prstGeom prst="rect">
            <a:avLst/>
          </a:prstGeom>
        </p:spPr>
        <p:txBody>
          <a:bodyPr wrap="none">
            <a:spAutoFit/>
          </a:bodyPr>
          <a:lstStyle/>
          <a:p>
            <a:r>
              <a:rPr lang="en-IN" dirty="0"/>
              <a:t>(1768-1835)</a:t>
            </a:r>
          </a:p>
        </p:txBody>
      </p:sp>
      <p:sp>
        <p:nvSpPr>
          <p:cNvPr id="7" name="Rectangle 6"/>
          <p:cNvSpPr/>
          <p:nvPr/>
        </p:nvSpPr>
        <p:spPr>
          <a:xfrm>
            <a:off x="4329649" y="1083526"/>
            <a:ext cx="7696447"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t>At age of 14 his father died</a:t>
            </a:r>
            <a:r>
              <a:rPr lang="en-IN" dirty="0" smtClean="0"/>
              <a:t>.</a:t>
            </a:r>
          </a:p>
          <a:p>
            <a:pPr marL="285750" indent="-285750">
              <a:lnSpc>
                <a:spcPct val="150000"/>
              </a:lnSpc>
              <a:buFont typeface="Arial" panose="020B0604020202020204" pitchFamily="34" charset="0"/>
              <a:buChar char="•"/>
            </a:pPr>
            <a:r>
              <a:rPr lang="en-IN" dirty="0" smtClean="0"/>
              <a:t>Began working as apprenticeship with Jedidiah Strutt at his cotton mill at Belper.</a:t>
            </a:r>
            <a:endParaRPr lang="en-IN" dirty="0"/>
          </a:p>
          <a:p>
            <a:pPr marL="285750" indent="-285750">
              <a:lnSpc>
                <a:spcPct val="150000"/>
              </a:lnSpc>
              <a:buFont typeface="Arial" panose="020B0604020202020204" pitchFamily="34" charset="0"/>
              <a:buChar char="•"/>
            </a:pPr>
            <a:r>
              <a:rPr lang="en-IN" dirty="0" smtClean="0"/>
              <a:t> </a:t>
            </a:r>
            <a:r>
              <a:rPr lang="en-IN" dirty="0"/>
              <a:t>At that time US was the biggest exporter of cotton but it lacked in </a:t>
            </a:r>
            <a:r>
              <a:rPr lang="en-IN" dirty="0" smtClean="0"/>
              <a:t>technology</a:t>
            </a:r>
            <a:r>
              <a:rPr lang="en-IN" dirty="0"/>
              <a:t>. </a:t>
            </a:r>
          </a:p>
          <a:p>
            <a:pPr marL="285750" indent="-285750">
              <a:lnSpc>
                <a:spcPct val="150000"/>
              </a:lnSpc>
              <a:buFont typeface="Arial" panose="020B0604020202020204" pitchFamily="34" charset="0"/>
              <a:buChar char="•"/>
            </a:pPr>
            <a:r>
              <a:rPr lang="en-IN" dirty="0" smtClean="0"/>
              <a:t> Britain knew this and passed laws in 1774 banning the textile workers from traveling to America.</a:t>
            </a:r>
          </a:p>
          <a:p>
            <a:pPr marL="285750" indent="-285750">
              <a:lnSpc>
                <a:spcPct val="150000"/>
              </a:lnSpc>
              <a:buFont typeface="Arial" panose="020B0604020202020204" pitchFamily="34" charset="0"/>
              <a:buChar char="•"/>
            </a:pPr>
            <a:r>
              <a:rPr lang="en-IN" dirty="0"/>
              <a:t> </a:t>
            </a:r>
            <a:r>
              <a:rPr lang="en-IN" dirty="0" smtClean="0"/>
              <a:t>In 1789,Samuel left his home and headed up to US by ship, Disguised as a farmer.</a:t>
            </a:r>
          </a:p>
          <a:p>
            <a:pPr marL="285750" indent="-285750">
              <a:lnSpc>
                <a:spcPct val="150000"/>
              </a:lnSpc>
              <a:buFont typeface="Arial" panose="020B0604020202020204" pitchFamily="34" charset="0"/>
              <a:buChar char="•"/>
            </a:pPr>
            <a:r>
              <a:rPr lang="en-IN" dirty="0" smtClean="0"/>
              <a:t> With him was the secret to the water powered spinning machines. </a:t>
            </a:r>
          </a:p>
          <a:p>
            <a:pPr marL="285750" indent="-285750">
              <a:lnSpc>
                <a:spcPct val="150000"/>
              </a:lnSpc>
              <a:buFont typeface="Arial" panose="020B0604020202020204" pitchFamily="34" charset="0"/>
              <a:buChar char="•"/>
            </a:pPr>
            <a:r>
              <a:rPr lang="en-IN" dirty="0"/>
              <a:t> </a:t>
            </a:r>
            <a:r>
              <a:rPr lang="en-IN" dirty="0" smtClean="0"/>
              <a:t>In 1790 he established a cotton mill on the Blackstone river in Rhode island.</a:t>
            </a:r>
          </a:p>
          <a:p>
            <a:pPr marL="285750" indent="-285750">
              <a:lnSpc>
                <a:spcPct val="150000"/>
              </a:lnSpc>
              <a:buFont typeface="Arial" panose="020B0604020202020204" pitchFamily="34" charset="0"/>
              <a:buChar char="•"/>
            </a:pPr>
            <a:r>
              <a:rPr lang="en-IN" dirty="0" smtClean="0"/>
              <a:t> Thanks to slater, by 1835 America </a:t>
            </a:r>
            <a:r>
              <a:rPr lang="en-IN" dirty="0"/>
              <a:t>was producing </a:t>
            </a:r>
            <a:r>
              <a:rPr lang="en-IN" dirty="0" smtClean="0"/>
              <a:t>£80m worth cotton a year,       while </a:t>
            </a:r>
            <a:r>
              <a:rPr lang="en-IN" dirty="0"/>
              <a:t>just </a:t>
            </a:r>
            <a:r>
              <a:rPr lang="en-IN" dirty="0" smtClean="0"/>
              <a:t>£2m in 1790.</a:t>
            </a:r>
            <a:endParaRPr lang="en-IN" dirty="0"/>
          </a:p>
        </p:txBody>
      </p:sp>
      <p:pic>
        <p:nvPicPr>
          <p:cNvPr id="9" name="Picture 8"/>
          <p:cNvPicPr>
            <a:picLocks noChangeAspect="1"/>
          </p:cNvPicPr>
          <p:nvPr/>
        </p:nvPicPr>
        <p:blipFill>
          <a:blip r:embed="rId3"/>
          <a:stretch>
            <a:fillRect/>
          </a:stretch>
        </p:blipFill>
        <p:spPr>
          <a:xfrm>
            <a:off x="647324" y="4428237"/>
            <a:ext cx="3243859" cy="2429763"/>
          </a:xfrm>
          <a:prstGeom prst="rect">
            <a:avLst/>
          </a:prstGeom>
        </p:spPr>
      </p:pic>
    </p:spTree>
    <p:extLst>
      <p:ext uri="{BB962C8B-B14F-4D97-AF65-F5344CB8AC3E}">
        <p14:creationId xmlns:p14="http://schemas.microsoft.com/office/powerpoint/2010/main" val="40086945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3308" y="-120650"/>
            <a:ext cx="10442893" cy="1051570"/>
          </a:xfrm>
          <a:prstGeom prst="rect">
            <a:avLst/>
          </a:prstGeom>
        </p:spPr>
        <p:txBody>
          <a:bodyPr lIns="0" tIns="0" rIns="0" bIns="0" rtlCol="0" anchor="t">
            <a:spAutoFit/>
          </a:bodyPr>
          <a:lstStyle/>
          <a:p>
            <a:pPr algn="ctr">
              <a:lnSpc>
                <a:spcPts val="8213"/>
              </a:lnSpc>
              <a:spcBef>
                <a:spcPct val="0"/>
              </a:spcBef>
            </a:pPr>
            <a:r>
              <a:rPr lang="en-US" sz="5866" u="sng">
                <a:solidFill>
                  <a:srgbClr val="000000"/>
                </a:solidFill>
                <a:latin typeface="Ovo"/>
              </a:rPr>
              <a:t>ANCIENT MACEDONIA ARMY</a:t>
            </a:r>
          </a:p>
        </p:txBody>
      </p:sp>
      <p:grpSp>
        <p:nvGrpSpPr>
          <p:cNvPr id="3" name="Group 3"/>
          <p:cNvGrpSpPr/>
          <p:nvPr/>
        </p:nvGrpSpPr>
        <p:grpSpPr>
          <a:xfrm>
            <a:off x="7202582" y="1214808"/>
            <a:ext cx="4726493" cy="5141456"/>
            <a:chOff x="0" y="0"/>
            <a:chExt cx="9452986" cy="10282911"/>
          </a:xfrm>
        </p:grpSpPr>
        <p:pic>
          <p:nvPicPr>
            <p:cNvPr id="4" name="Picture 4"/>
            <p:cNvPicPr>
              <a:picLocks noChangeAspect="1"/>
            </p:cNvPicPr>
            <p:nvPr/>
          </p:nvPicPr>
          <p:blipFill>
            <a:blip r:embed="rId2"/>
            <a:srcRect t="2658" b="2658"/>
            <a:stretch>
              <a:fillRect/>
            </a:stretch>
          </p:blipFill>
          <p:spPr>
            <a:xfrm>
              <a:off x="0" y="0"/>
              <a:ext cx="9452986" cy="5077956"/>
            </a:xfrm>
            <a:prstGeom prst="rect">
              <a:avLst/>
            </a:prstGeom>
          </p:spPr>
        </p:pic>
        <p:pic>
          <p:nvPicPr>
            <p:cNvPr id="5" name="Picture 5"/>
            <p:cNvPicPr>
              <a:picLocks noChangeAspect="1"/>
            </p:cNvPicPr>
            <p:nvPr/>
          </p:nvPicPr>
          <p:blipFill>
            <a:blip r:embed="rId3"/>
            <a:srcRect t="3316" b="3316"/>
            <a:stretch>
              <a:fillRect/>
            </a:stretch>
          </p:blipFill>
          <p:spPr>
            <a:xfrm>
              <a:off x="0" y="5204956"/>
              <a:ext cx="9452986" cy="5077956"/>
            </a:xfrm>
            <a:prstGeom prst="rect">
              <a:avLst/>
            </a:prstGeom>
          </p:spPr>
        </p:pic>
      </p:grpSp>
      <p:sp>
        <p:nvSpPr>
          <p:cNvPr id="6" name="TextBox 6"/>
          <p:cNvSpPr txBox="1"/>
          <p:nvPr/>
        </p:nvSpPr>
        <p:spPr>
          <a:xfrm>
            <a:off x="0" y="1371399"/>
            <a:ext cx="6955816" cy="1231106"/>
          </a:xfrm>
          <a:prstGeom prst="rect">
            <a:avLst/>
          </a:prstGeom>
        </p:spPr>
        <p:txBody>
          <a:bodyPr lIns="0" tIns="0" rIns="0" bIns="0" rtlCol="0" anchor="t">
            <a:spAutoFit/>
          </a:bodyPr>
          <a:lstStyle/>
          <a:p>
            <a:pPr marL="489397" lvl="1" indent="-244699" algn="ctr">
              <a:lnSpc>
                <a:spcPts val="3173"/>
              </a:lnSpc>
              <a:buFont typeface="Arial"/>
              <a:buChar char="•"/>
            </a:pPr>
            <a:r>
              <a:rPr lang="en-US" sz="2266">
                <a:solidFill>
                  <a:srgbClr val="000000"/>
                </a:solidFill>
                <a:latin typeface="Quattrocento"/>
              </a:rPr>
              <a:t>Macedonia, a small kingdom in northern Greece, established a growing empire from 359 B.C. to 323 B.C. </a:t>
            </a:r>
          </a:p>
        </p:txBody>
      </p:sp>
      <p:sp>
        <p:nvSpPr>
          <p:cNvPr id="7" name="TextBox 7"/>
          <p:cNvSpPr txBox="1"/>
          <p:nvPr/>
        </p:nvSpPr>
        <p:spPr>
          <a:xfrm>
            <a:off x="0" y="2992209"/>
            <a:ext cx="6955816" cy="1231106"/>
          </a:xfrm>
          <a:prstGeom prst="rect">
            <a:avLst/>
          </a:prstGeom>
        </p:spPr>
        <p:txBody>
          <a:bodyPr lIns="0" tIns="0" rIns="0" bIns="0" rtlCol="0" anchor="t">
            <a:spAutoFit/>
          </a:bodyPr>
          <a:lstStyle/>
          <a:p>
            <a:pPr marL="489397" lvl="1" indent="-244699" algn="ctr">
              <a:lnSpc>
                <a:spcPts val="3173"/>
              </a:lnSpc>
              <a:buFont typeface="Arial"/>
              <a:buChar char="•"/>
            </a:pPr>
            <a:r>
              <a:rPr lang="en-US" sz="2266">
                <a:solidFill>
                  <a:srgbClr val="000000"/>
                </a:solidFill>
                <a:latin typeface="Quattrocento"/>
              </a:rPr>
              <a:t>Alexander III commonly known as Alexander the Great, was the king of the ancient Greek kingdom of Macedon.</a:t>
            </a:r>
          </a:p>
        </p:txBody>
      </p:sp>
      <p:sp>
        <p:nvSpPr>
          <p:cNvPr id="8" name="TextBox 8"/>
          <p:cNvSpPr txBox="1"/>
          <p:nvPr/>
        </p:nvSpPr>
        <p:spPr>
          <a:xfrm>
            <a:off x="0" y="4661836"/>
            <a:ext cx="6955816" cy="1641475"/>
          </a:xfrm>
          <a:prstGeom prst="rect">
            <a:avLst/>
          </a:prstGeom>
        </p:spPr>
        <p:txBody>
          <a:bodyPr lIns="0" tIns="0" rIns="0" bIns="0" rtlCol="0" anchor="t">
            <a:spAutoFit/>
          </a:bodyPr>
          <a:lstStyle/>
          <a:p>
            <a:pPr marL="489397" lvl="1" indent="-244699" algn="just">
              <a:lnSpc>
                <a:spcPts val="3173"/>
              </a:lnSpc>
              <a:buFont typeface="Arial"/>
              <a:buChar char="•"/>
            </a:pPr>
            <a:r>
              <a:rPr lang="en-US" sz="2266">
                <a:solidFill>
                  <a:srgbClr val="000000"/>
                </a:solidFill>
                <a:latin typeface="Quattrocento"/>
              </a:rPr>
              <a:t>Alexander invited military families from throughout Greece to settle on lands he had conquered from his enemies, thus army of Macedonia was among the greatest military forces of the ancient era</a:t>
            </a:r>
          </a:p>
        </p:txBody>
      </p:sp>
    </p:spTree>
    <p:extLst>
      <p:ext uri="{BB962C8B-B14F-4D97-AF65-F5344CB8AC3E}">
        <p14:creationId xmlns:p14="http://schemas.microsoft.com/office/powerpoint/2010/main" val="1938192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44949" y="111122"/>
            <a:ext cx="4592955" cy="948016"/>
          </a:xfrm>
          <a:prstGeom prst="rect">
            <a:avLst/>
          </a:prstGeom>
        </p:spPr>
        <p:txBody>
          <a:bodyPr lIns="0" tIns="0" rIns="0" bIns="0" rtlCol="0" anchor="t">
            <a:spAutoFit/>
          </a:bodyPr>
          <a:lstStyle/>
          <a:p>
            <a:pPr algn="ctr">
              <a:lnSpc>
                <a:spcPts val="8400"/>
              </a:lnSpc>
            </a:pPr>
            <a:r>
              <a:rPr lang="en-US" sz="4800" u="sng" dirty="0">
                <a:solidFill>
                  <a:srgbClr val="000000"/>
                </a:solidFill>
                <a:latin typeface="Ovo"/>
              </a:rPr>
              <a:t>REFERENCES</a:t>
            </a:r>
          </a:p>
        </p:txBody>
      </p:sp>
      <p:sp>
        <p:nvSpPr>
          <p:cNvPr id="3" name="TextBox 3"/>
          <p:cNvSpPr txBox="1"/>
          <p:nvPr/>
        </p:nvSpPr>
        <p:spPr>
          <a:xfrm>
            <a:off x="501489" y="1442035"/>
            <a:ext cx="10120085" cy="4924425"/>
          </a:xfrm>
          <a:prstGeom prst="rect">
            <a:avLst/>
          </a:prstGeom>
        </p:spPr>
        <p:txBody>
          <a:bodyPr lIns="0" tIns="0" rIns="0" bIns="0" rtlCol="0" anchor="t">
            <a:spAutoFit/>
          </a:bodyPr>
          <a:lstStyle/>
          <a:p>
            <a:pPr marL="489397" lvl="1" indent="-244699">
              <a:lnSpc>
                <a:spcPts val="3173"/>
              </a:lnSpc>
              <a:buFont typeface="Arial"/>
              <a:buChar char="•"/>
            </a:pPr>
            <a:r>
              <a:rPr lang="en-US" sz="2266">
                <a:solidFill>
                  <a:srgbClr val="000000"/>
                </a:solidFill>
                <a:latin typeface="Canva Sans"/>
              </a:rPr>
              <a:t>https://www.thehindu.com/news/national/who-built-the-indus-valley-civilisation/article61842855.ece</a:t>
            </a:r>
          </a:p>
          <a:p>
            <a:pPr algn="ctr">
              <a:lnSpc>
                <a:spcPts val="3173"/>
              </a:lnSpc>
            </a:pPr>
            <a:endParaRPr lang="en-US" sz="2266">
              <a:solidFill>
                <a:srgbClr val="000000"/>
              </a:solidFill>
              <a:latin typeface="Canva Sans"/>
            </a:endParaRPr>
          </a:p>
          <a:p>
            <a:pPr marL="489397" lvl="1" indent="-244699">
              <a:lnSpc>
                <a:spcPts val="3173"/>
              </a:lnSpc>
              <a:buFont typeface="Arial"/>
              <a:buChar char="•"/>
            </a:pPr>
            <a:r>
              <a:rPr lang="en-US" sz="2266">
                <a:solidFill>
                  <a:srgbClr val="000000"/>
                </a:solidFill>
                <a:latin typeface="Canva Sans"/>
              </a:rPr>
              <a:t>https://fhsu.pressbooks.pub/management/chapter/the-history-of-management/</a:t>
            </a:r>
          </a:p>
          <a:p>
            <a:pPr algn="ctr">
              <a:lnSpc>
                <a:spcPts val="3173"/>
              </a:lnSpc>
            </a:pPr>
            <a:endParaRPr lang="en-US" sz="2266">
              <a:solidFill>
                <a:srgbClr val="000000"/>
              </a:solidFill>
              <a:latin typeface="Canva Sans"/>
            </a:endParaRPr>
          </a:p>
          <a:p>
            <a:pPr marL="489397" lvl="1" indent="-244699">
              <a:lnSpc>
                <a:spcPts val="3173"/>
              </a:lnSpc>
              <a:buFont typeface="Arial"/>
              <a:buChar char="•"/>
            </a:pPr>
            <a:r>
              <a:rPr lang="en-US" sz="2266">
                <a:solidFill>
                  <a:srgbClr val="000000"/>
                </a:solidFill>
                <a:latin typeface="Canva Sans"/>
              </a:rPr>
              <a:t>https://www.britannica.com/place/Babylon-ancient-city-Mesopotamia-Asia</a:t>
            </a:r>
          </a:p>
          <a:p>
            <a:pPr algn="ctr">
              <a:lnSpc>
                <a:spcPts val="3173"/>
              </a:lnSpc>
            </a:pPr>
            <a:endParaRPr lang="en-US" sz="2266">
              <a:solidFill>
                <a:srgbClr val="000000"/>
              </a:solidFill>
              <a:latin typeface="Canva Sans"/>
            </a:endParaRPr>
          </a:p>
          <a:p>
            <a:pPr marL="489397" lvl="1" indent="-244699">
              <a:lnSpc>
                <a:spcPts val="3173"/>
              </a:lnSpc>
              <a:buFont typeface="Arial"/>
              <a:buChar char="•"/>
            </a:pPr>
            <a:r>
              <a:rPr lang="en-US" sz="2266">
                <a:solidFill>
                  <a:srgbClr val="000000"/>
                </a:solidFill>
                <a:latin typeface="Canva Sans"/>
              </a:rPr>
              <a:t>https://www.worldhistory.org/article/676/the-army-of-alexander-the-great</a:t>
            </a:r>
          </a:p>
          <a:p>
            <a:pPr algn="ctr">
              <a:lnSpc>
                <a:spcPts val="3173"/>
              </a:lnSpc>
            </a:pPr>
            <a:endParaRPr lang="en-US" sz="2266">
              <a:solidFill>
                <a:srgbClr val="000000"/>
              </a:solidFill>
              <a:latin typeface="Canva Sans"/>
            </a:endParaRPr>
          </a:p>
          <a:p>
            <a:pPr>
              <a:lnSpc>
                <a:spcPts val="3173"/>
              </a:lnSpc>
            </a:pPr>
            <a:endParaRPr lang="en-US" sz="2266">
              <a:solidFill>
                <a:srgbClr val="000000"/>
              </a:solidFill>
              <a:latin typeface="Canva Sans"/>
            </a:endParaRPr>
          </a:p>
          <a:p>
            <a:pPr algn="ctr">
              <a:lnSpc>
                <a:spcPts val="3173"/>
              </a:lnSpc>
            </a:pPr>
            <a:endParaRPr lang="en-US" sz="2266">
              <a:solidFill>
                <a:srgbClr val="000000"/>
              </a:solidFill>
              <a:latin typeface="Canva Sans"/>
            </a:endParaRPr>
          </a:p>
        </p:txBody>
      </p:sp>
    </p:spTree>
    <p:extLst>
      <p:ext uri="{BB962C8B-B14F-4D97-AF65-F5344CB8AC3E}">
        <p14:creationId xmlns:p14="http://schemas.microsoft.com/office/powerpoint/2010/main" val="3247407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624" y="1574536"/>
            <a:ext cx="10515600" cy="4351338"/>
          </a:xfrm>
        </p:spPr>
        <p:txBody>
          <a:bodyPr/>
          <a:lstStyle/>
          <a:p>
            <a:pPr marL="514350" indent="-514350">
              <a:buFont typeface="+mj-lt"/>
              <a:buAutoNum type="arabicPeriod"/>
            </a:pPr>
            <a:r>
              <a:rPr lang="en-US" dirty="0" smtClean="0"/>
              <a:t> John D. Rockefeller 				2.    </a:t>
            </a:r>
            <a:r>
              <a:rPr lang="en-US" dirty="0"/>
              <a:t>J</a:t>
            </a:r>
            <a:r>
              <a:rPr lang="en-US" dirty="0" smtClean="0"/>
              <a:t>ames B. Duke  </a:t>
            </a:r>
            <a:endParaRPr lang="en-IN" dirty="0"/>
          </a:p>
        </p:txBody>
      </p:sp>
      <p:sp>
        <p:nvSpPr>
          <p:cNvPr id="4" name="Content Placeholder 2"/>
          <p:cNvSpPr txBox="1">
            <a:spLocks/>
          </p:cNvSpPr>
          <p:nvPr/>
        </p:nvSpPr>
        <p:spPr>
          <a:xfrm>
            <a:off x="990600" y="618744"/>
            <a:ext cx="10515600" cy="571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pic>
        <p:nvPicPr>
          <p:cNvPr id="5" name="Picture 4"/>
          <p:cNvPicPr>
            <a:picLocks noChangeAspect="1"/>
          </p:cNvPicPr>
          <p:nvPr/>
        </p:nvPicPr>
        <p:blipFill>
          <a:blip r:embed="rId3" cstate="print"/>
          <a:stretch>
            <a:fillRect/>
          </a:stretch>
        </p:blipFill>
        <p:spPr>
          <a:xfrm>
            <a:off x="1703542" y="2510765"/>
            <a:ext cx="2016919" cy="2667000"/>
          </a:xfrm>
          <a:prstGeom prst="rect">
            <a:avLst/>
          </a:prstGeom>
        </p:spPr>
      </p:pic>
      <p:sp>
        <p:nvSpPr>
          <p:cNvPr id="2" name="Rectangle 1"/>
          <p:cNvSpPr/>
          <p:nvPr/>
        </p:nvSpPr>
        <p:spPr>
          <a:xfrm>
            <a:off x="1265424" y="5436699"/>
            <a:ext cx="4110805" cy="400110"/>
          </a:xfrm>
          <a:prstGeom prst="rect">
            <a:avLst/>
          </a:prstGeom>
        </p:spPr>
        <p:txBody>
          <a:bodyPr wrap="none">
            <a:spAutoFit/>
          </a:bodyPr>
          <a:lstStyle/>
          <a:p>
            <a:pPr marL="285750" indent="-285750">
              <a:buFont typeface="Arial" panose="020B0604020202020204" pitchFamily="34" charset="0"/>
              <a:buChar char="•"/>
            </a:pPr>
            <a:r>
              <a:rPr lang="en-US" sz="2000" dirty="0" smtClean="0"/>
              <a:t>Established </a:t>
            </a:r>
            <a:r>
              <a:rPr lang="en-US" sz="2000" dirty="0"/>
              <a:t>S</a:t>
            </a:r>
            <a:r>
              <a:rPr lang="en-US" sz="2000" dirty="0" smtClean="0"/>
              <a:t>tandard </a:t>
            </a:r>
            <a:r>
              <a:rPr lang="en-US" sz="2000" dirty="0"/>
              <a:t>O</a:t>
            </a:r>
            <a:r>
              <a:rPr lang="en-US" sz="2000" dirty="0" smtClean="0"/>
              <a:t>il company. </a:t>
            </a:r>
            <a:endParaRPr lang="en-IN" sz="2000" dirty="0"/>
          </a:p>
        </p:txBody>
      </p:sp>
      <p:sp>
        <p:nvSpPr>
          <p:cNvPr id="6" name="Rectangle 5"/>
          <p:cNvSpPr/>
          <p:nvPr/>
        </p:nvSpPr>
        <p:spPr>
          <a:xfrm>
            <a:off x="2045793" y="2107816"/>
            <a:ext cx="1332416" cy="369332"/>
          </a:xfrm>
          <a:prstGeom prst="rect">
            <a:avLst/>
          </a:prstGeom>
        </p:spPr>
        <p:txBody>
          <a:bodyPr wrap="none">
            <a:spAutoFit/>
          </a:bodyPr>
          <a:lstStyle/>
          <a:p>
            <a:r>
              <a:rPr lang="en-US" dirty="0" smtClean="0"/>
              <a:t>(1839-1937)</a:t>
            </a:r>
            <a:endParaRPr lang="en-IN" dirty="0"/>
          </a:p>
        </p:txBody>
      </p:sp>
      <p:sp>
        <p:nvSpPr>
          <p:cNvPr id="7" name="Rectangle 6"/>
          <p:cNvSpPr/>
          <p:nvPr/>
        </p:nvSpPr>
        <p:spPr>
          <a:xfrm>
            <a:off x="1258827" y="5874478"/>
            <a:ext cx="3695499" cy="400110"/>
          </a:xfrm>
          <a:prstGeom prst="rect">
            <a:avLst/>
          </a:prstGeom>
        </p:spPr>
        <p:txBody>
          <a:bodyPr wrap="none">
            <a:spAutoFit/>
          </a:bodyPr>
          <a:lstStyle/>
          <a:p>
            <a:pPr marL="285750" indent="-285750">
              <a:buFont typeface="Arial" panose="020B0604020202020204" pitchFamily="34" charset="0"/>
              <a:buChar char="•"/>
            </a:pPr>
            <a:r>
              <a:rPr lang="en-US" sz="2000" dirty="0" smtClean="0"/>
              <a:t>Produces over 90% of oil in US.</a:t>
            </a:r>
            <a:endParaRPr lang="en-IN" sz="2000" dirty="0"/>
          </a:p>
        </p:txBody>
      </p:sp>
      <p:pic>
        <p:nvPicPr>
          <p:cNvPr id="8" name="Picture 7"/>
          <p:cNvPicPr>
            <a:picLocks noChangeAspect="1"/>
          </p:cNvPicPr>
          <p:nvPr/>
        </p:nvPicPr>
        <p:blipFill>
          <a:blip r:embed="rId4"/>
          <a:stretch>
            <a:fillRect/>
          </a:stretch>
        </p:blipFill>
        <p:spPr>
          <a:xfrm>
            <a:off x="7770141" y="2520203"/>
            <a:ext cx="2203979" cy="2667000"/>
          </a:xfrm>
          <a:prstGeom prst="rect">
            <a:avLst/>
          </a:prstGeom>
        </p:spPr>
      </p:pic>
      <p:sp>
        <p:nvSpPr>
          <p:cNvPr id="9" name="Rectangle 8"/>
          <p:cNvSpPr/>
          <p:nvPr/>
        </p:nvSpPr>
        <p:spPr>
          <a:xfrm>
            <a:off x="7216865" y="5427223"/>
            <a:ext cx="4717574" cy="400110"/>
          </a:xfrm>
          <a:prstGeom prst="rect">
            <a:avLst/>
          </a:prstGeom>
        </p:spPr>
        <p:txBody>
          <a:bodyPr wrap="none">
            <a:spAutoFit/>
          </a:bodyPr>
          <a:lstStyle/>
          <a:p>
            <a:pPr marL="285750" indent="-285750">
              <a:buFont typeface="Arial" panose="020B0604020202020204" pitchFamily="34" charset="0"/>
              <a:buChar char="•"/>
            </a:pPr>
            <a:r>
              <a:rPr lang="en-US" sz="2000" dirty="0"/>
              <a:t>Established</a:t>
            </a:r>
            <a:r>
              <a:rPr lang="en-IN" sz="2000" dirty="0" smtClean="0"/>
              <a:t> American tobacco company  </a:t>
            </a:r>
            <a:endParaRPr lang="en-IN" sz="2000" b="1" dirty="0"/>
          </a:p>
        </p:txBody>
      </p:sp>
      <p:sp>
        <p:nvSpPr>
          <p:cNvPr id="10" name="Rectangle 9"/>
          <p:cNvSpPr/>
          <p:nvPr/>
        </p:nvSpPr>
        <p:spPr>
          <a:xfrm>
            <a:off x="8199322" y="2084674"/>
            <a:ext cx="1438214" cy="369332"/>
          </a:xfrm>
          <a:prstGeom prst="rect">
            <a:avLst/>
          </a:prstGeom>
        </p:spPr>
        <p:txBody>
          <a:bodyPr wrap="none">
            <a:spAutoFit/>
          </a:bodyPr>
          <a:lstStyle/>
          <a:p>
            <a:r>
              <a:rPr lang="en-US" dirty="0" smtClean="0"/>
              <a:t>( 1856-1925 )</a:t>
            </a:r>
            <a:endParaRPr lang="en-IN" dirty="0"/>
          </a:p>
        </p:txBody>
      </p:sp>
      <p:sp>
        <p:nvSpPr>
          <p:cNvPr id="11" name="Rectangle 10"/>
          <p:cNvSpPr/>
          <p:nvPr/>
        </p:nvSpPr>
        <p:spPr>
          <a:xfrm>
            <a:off x="7205291" y="5855144"/>
            <a:ext cx="4783617" cy="400110"/>
          </a:xfrm>
          <a:prstGeom prst="rect">
            <a:avLst/>
          </a:prstGeom>
        </p:spPr>
        <p:txBody>
          <a:bodyPr wrap="none">
            <a:spAutoFit/>
          </a:bodyPr>
          <a:lstStyle/>
          <a:p>
            <a:pPr marL="285750" indent="-285750">
              <a:buFont typeface="Arial" panose="020B0604020202020204" pitchFamily="34" charset="0"/>
              <a:buChar char="•"/>
            </a:pPr>
            <a:r>
              <a:rPr lang="en-US" sz="2000" dirty="0" smtClean="0"/>
              <a:t>40% market share in us cigarette market.</a:t>
            </a:r>
            <a:endParaRPr lang="en-IN" sz="2000" dirty="0"/>
          </a:p>
        </p:txBody>
      </p:sp>
      <p:pic>
        <p:nvPicPr>
          <p:cNvPr id="13" name="Picture 12"/>
          <p:cNvPicPr>
            <a:picLocks noChangeAspect="1"/>
          </p:cNvPicPr>
          <p:nvPr/>
        </p:nvPicPr>
        <p:blipFill>
          <a:blip r:embed="rId5"/>
          <a:stretch>
            <a:fillRect/>
          </a:stretch>
        </p:blipFill>
        <p:spPr>
          <a:xfrm>
            <a:off x="3863137" y="3054315"/>
            <a:ext cx="2628269" cy="2067496"/>
          </a:xfrm>
          <a:prstGeom prst="rect">
            <a:avLst/>
          </a:prstGeom>
        </p:spPr>
      </p:pic>
      <p:pic>
        <p:nvPicPr>
          <p:cNvPr id="14" name="Picture 13"/>
          <p:cNvPicPr>
            <a:picLocks noChangeAspect="1"/>
          </p:cNvPicPr>
          <p:nvPr/>
        </p:nvPicPr>
        <p:blipFill>
          <a:blip r:embed="rId6" cstate="print"/>
          <a:stretch>
            <a:fillRect/>
          </a:stretch>
        </p:blipFill>
        <p:spPr>
          <a:xfrm>
            <a:off x="10087854" y="3631372"/>
            <a:ext cx="1965250" cy="1543900"/>
          </a:xfrm>
          <a:prstGeom prst="rect">
            <a:avLst/>
          </a:prstGeom>
        </p:spPr>
      </p:pic>
    </p:spTree>
    <p:extLst>
      <p:ext uri="{BB962C8B-B14F-4D97-AF65-F5344CB8AC3E}">
        <p14:creationId xmlns:p14="http://schemas.microsoft.com/office/powerpoint/2010/main" val="6710298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6344"/>
            <a:ext cx="10515600" cy="5710619"/>
          </a:xfrm>
        </p:spPr>
        <p:txBody>
          <a:bodyPr/>
          <a:lstStyle/>
          <a:p>
            <a:pPr marL="0" indent="0">
              <a:buNone/>
            </a:pPr>
            <a:r>
              <a:rPr lang="en-US" dirty="0" smtClean="0"/>
              <a:t>3. Andrew Carnegie 				4. </a:t>
            </a:r>
            <a:r>
              <a:rPr lang="en-US" dirty="0"/>
              <a:t>C</a:t>
            </a:r>
            <a:r>
              <a:rPr lang="en-US" dirty="0" smtClean="0"/>
              <a:t>ornelius </a:t>
            </a:r>
            <a:r>
              <a:rPr lang="en-US" dirty="0"/>
              <a:t>V</a:t>
            </a:r>
            <a:r>
              <a:rPr lang="en-US" dirty="0" smtClean="0"/>
              <a:t>anderbilt</a:t>
            </a:r>
            <a:endParaRPr lang="en-IN" dirty="0"/>
          </a:p>
        </p:txBody>
      </p:sp>
      <p:sp>
        <p:nvSpPr>
          <p:cNvPr id="4" name="Content Placeholder 2"/>
          <p:cNvSpPr txBox="1">
            <a:spLocks/>
          </p:cNvSpPr>
          <p:nvPr/>
        </p:nvSpPr>
        <p:spPr>
          <a:xfrm>
            <a:off x="990600" y="618744"/>
            <a:ext cx="10515600" cy="571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pic>
        <p:nvPicPr>
          <p:cNvPr id="7" name="Picture 6"/>
          <p:cNvPicPr>
            <a:picLocks noChangeAspect="1"/>
          </p:cNvPicPr>
          <p:nvPr/>
        </p:nvPicPr>
        <p:blipFill>
          <a:blip r:embed="rId3"/>
          <a:stretch>
            <a:fillRect/>
          </a:stretch>
        </p:blipFill>
        <p:spPr>
          <a:xfrm>
            <a:off x="1138199" y="1637123"/>
            <a:ext cx="2679383" cy="2660904"/>
          </a:xfrm>
          <a:prstGeom prst="rect">
            <a:avLst/>
          </a:prstGeom>
        </p:spPr>
      </p:pic>
      <p:pic>
        <p:nvPicPr>
          <p:cNvPr id="8" name="Picture 7"/>
          <p:cNvPicPr>
            <a:picLocks noChangeAspect="1"/>
          </p:cNvPicPr>
          <p:nvPr/>
        </p:nvPicPr>
        <p:blipFill>
          <a:blip r:embed="rId4"/>
          <a:stretch>
            <a:fillRect/>
          </a:stretch>
        </p:blipFill>
        <p:spPr>
          <a:xfrm>
            <a:off x="8066772" y="1625548"/>
            <a:ext cx="1991153" cy="2660904"/>
          </a:xfrm>
          <a:prstGeom prst="rect">
            <a:avLst/>
          </a:prstGeom>
        </p:spPr>
      </p:pic>
      <p:sp>
        <p:nvSpPr>
          <p:cNvPr id="9" name="Rectangle 8"/>
          <p:cNvSpPr/>
          <p:nvPr/>
        </p:nvSpPr>
        <p:spPr>
          <a:xfrm>
            <a:off x="8516181" y="1138012"/>
            <a:ext cx="1332416" cy="369332"/>
          </a:xfrm>
          <a:prstGeom prst="rect">
            <a:avLst/>
          </a:prstGeom>
        </p:spPr>
        <p:txBody>
          <a:bodyPr wrap="none">
            <a:spAutoFit/>
          </a:bodyPr>
          <a:lstStyle/>
          <a:p>
            <a:r>
              <a:rPr lang="en-US" dirty="0" smtClean="0"/>
              <a:t>(1794-1877)</a:t>
            </a:r>
            <a:endParaRPr lang="en-IN" dirty="0"/>
          </a:p>
        </p:txBody>
      </p:sp>
      <p:sp>
        <p:nvSpPr>
          <p:cNvPr id="10" name="Rectangle 9"/>
          <p:cNvSpPr/>
          <p:nvPr/>
        </p:nvSpPr>
        <p:spPr>
          <a:xfrm>
            <a:off x="7529104" y="4417600"/>
            <a:ext cx="4793363" cy="400110"/>
          </a:xfrm>
          <a:prstGeom prst="rect">
            <a:avLst/>
          </a:prstGeom>
        </p:spPr>
        <p:txBody>
          <a:bodyPr wrap="none">
            <a:spAutoFit/>
          </a:bodyPr>
          <a:lstStyle/>
          <a:p>
            <a:pPr marL="285750" indent="-285750">
              <a:buFont typeface="Arial" panose="020B0604020202020204" pitchFamily="34" charset="0"/>
              <a:buChar char="•"/>
            </a:pPr>
            <a:r>
              <a:rPr lang="en-US" sz="2000" dirty="0"/>
              <a:t>Established shipping </a:t>
            </a:r>
            <a:r>
              <a:rPr lang="en-US" sz="2000" dirty="0" smtClean="0"/>
              <a:t>and railroad tycoon. </a:t>
            </a:r>
            <a:endParaRPr lang="en-IN" sz="2000" dirty="0"/>
          </a:p>
        </p:txBody>
      </p:sp>
      <p:sp>
        <p:nvSpPr>
          <p:cNvPr id="11" name="Rectangle 10"/>
          <p:cNvSpPr/>
          <p:nvPr/>
        </p:nvSpPr>
        <p:spPr>
          <a:xfrm>
            <a:off x="7529102" y="4795552"/>
            <a:ext cx="4486113" cy="707886"/>
          </a:xfrm>
          <a:prstGeom prst="rect">
            <a:avLst/>
          </a:prstGeom>
        </p:spPr>
        <p:txBody>
          <a:bodyPr wrap="square">
            <a:spAutoFit/>
          </a:bodyPr>
          <a:lstStyle/>
          <a:p>
            <a:pPr marL="285750" indent="-285750">
              <a:buFont typeface="Arial" panose="020B0604020202020204" pitchFamily="34" charset="0"/>
              <a:buChar char="•"/>
            </a:pPr>
            <a:r>
              <a:rPr lang="en-US" sz="2000" dirty="0" smtClean="0"/>
              <a:t> </a:t>
            </a:r>
            <a:r>
              <a:rPr lang="en-US" sz="2000" dirty="0"/>
              <a:t>T</a:t>
            </a:r>
            <a:r>
              <a:rPr lang="en-US" sz="2000" dirty="0" smtClean="0"/>
              <a:t>he first rail service provider between    New York and Chicago.</a:t>
            </a:r>
            <a:endParaRPr lang="en-IN" sz="2000" dirty="0"/>
          </a:p>
        </p:txBody>
      </p:sp>
      <p:sp>
        <p:nvSpPr>
          <p:cNvPr id="12" name="Rectangle 11"/>
          <p:cNvSpPr/>
          <p:nvPr/>
        </p:nvSpPr>
        <p:spPr>
          <a:xfrm>
            <a:off x="990600" y="4426220"/>
            <a:ext cx="4377417" cy="400110"/>
          </a:xfrm>
          <a:prstGeom prst="rect">
            <a:avLst/>
          </a:prstGeom>
        </p:spPr>
        <p:txBody>
          <a:bodyPr wrap="none">
            <a:spAutoFit/>
          </a:bodyPr>
          <a:lstStyle/>
          <a:p>
            <a:pPr marL="285750" indent="-285750">
              <a:buFont typeface="Arial" panose="020B0604020202020204" pitchFamily="34" charset="0"/>
              <a:buChar char="•"/>
            </a:pPr>
            <a:r>
              <a:rPr lang="en-US" sz="2000" dirty="0"/>
              <a:t>Established American </a:t>
            </a:r>
            <a:r>
              <a:rPr lang="en-US" sz="2000" dirty="0" smtClean="0"/>
              <a:t>steel company. </a:t>
            </a:r>
            <a:endParaRPr lang="en-IN" sz="2000" dirty="0"/>
          </a:p>
        </p:txBody>
      </p:sp>
      <p:sp>
        <p:nvSpPr>
          <p:cNvPr id="13" name="Rectangle 12"/>
          <p:cNvSpPr/>
          <p:nvPr/>
        </p:nvSpPr>
        <p:spPr>
          <a:xfrm>
            <a:off x="990600" y="4795552"/>
            <a:ext cx="4651248" cy="707886"/>
          </a:xfrm>
          <a:prstGeom prst="rect">
            <a:avLst/>
          </a:prstGeom>
        </p:spPr>
        <p:txBody>
          <a:bodyPr wrap="square">
            <a:spAutoFit/>
          </a:bodyPr>
          <a:lstStyle/>
          <a:p>
            <a:pPr marL="285750" indent="-285750">
              <a:buFont typeface="Arial" panose="020B0604020202020204" pitchFamily="34" charset="0"/>
              <a:buChar char="•"/>
            </a:pPr>
            <a:r>
              <a:rPr lang="en-US" sz="2000" dirty="0" smtClean="0"/>
              <a:t>Contributed society by opening various schools,collages,hospitals,churches.</a:t>
            </a:r>
            <a:endParaRPr lang="en-IN" sz="2000" dirty="0"/>
          </a:p>
        </p:txBody>
      </p:sp>
      <p:sp>
        <p:nvSpPr>
          <p:cNvPr id="2" name="Rectangle 1"/>
          <p:cNvSpPr/>
          <p:nvPr/>
        </p:nvSpPr>
        <p:spPr>
          <a:xfrm>
            <a:off x="1748785" y="1128895"/>
            <a:ext cx="1332416" cy="369332"/>
          </a:xfrm>
          <a:prstGeom prst="rect">
            <a:avLst/>
          </a:prstGeom>
        </p:spPr>
        <p:txBody>
          <a:bodyPr wrap="none">
            <a:spAutoFit/>
          </a:bodyPr>
          <a:lstStyle/>
          <a:p>
            <a:r>
              <a:rPr lang="en-US" dirty="0"/>
              <a:t>(1835-1919)</a:t>
            </a:r>
            <a:endParaRPr lang="en-IN" dirty="0"/>
          </a:p>
        </p:txBody>
      </p:sp>
      <p:pic>
        <p:nvPicPr>
          <p:cNvPr id="5" name="Picture 4"/>
          <p:cNvPicPr>
            <a:picLocks noChangeAspect="1"/>
          </p:cNvPicPr>
          <p:nvPr/>
        </p:nvPicPr>
        <p:blipFill>
          <a:blip r:embed="rId5"/>
          <a:stretch>
            <a:fillRect/>
          </a:stretch>
        </p:blipFill>
        <p:spPr>
          <a:xfrm>
            <a:off x="3969981" y="1900499"/>
            <a:ext cx="3161157" cy="2374380"/>
          </a:xfrm>
          <a:prstGeom prst="rect">
            <a:avLst/>
          </a:prstGeom>
        </p:spPr>
      </p:pic>
    </p:spTree>
    <p:extLst>
      <p:ext uri="{BB962C8B-B14F-4D97-AF65-F5344CB8AC3E}">
        <p14:creationId xmlns:p14="http://schemas.microsoft.com/office/powerpoint/2010/main" val="3882410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rPr>
              <a:t>Industrial Revolution </a:t>
            </a:r>
            <a:endParaRPr lang="en-IN" b="1" dirty="0">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838200" y="1298384"/>
            <a:ext cx="10515600" cy="4351338"/>
          </a:xfrm>
        </p:spPr>
        <p:txBody>
          <a:bodyPr/>
          <a:lstStyle/>
          <a:p>
            <a:pPr marL="0" indent="0">
              <a:lnSpc>
                <a:spcPct val="100000"/>
              </a:lnSpc>
              <a:buNone/>
            </a:pPr>
            <a:endParaRPr lang="en-US" dirty="0" smtClean="0"/>
          </a:p>
          <a:p>
            <a:pPr>
              <a:lnSpc>
                <a:spcPct val="100000"/>
              </a:lnSpc>
            </a:pPr>
            <a:r>
              <a:rPr lang="en-US" dirty="0"/>
              <a:t> S</a:t>
            </a:r>
            <a:r>
              <a:rPr lang="en-US" dirty="0" smtClean="0"/>
              <a:t>team engines and Electricity were invented.</a:t>
            </a:r>
          </a:p>
          <a:p>
            <a:pPr>
              <a:lnSpc>
                <a:spcPct val="100000"/>
              </a:lnSpc>
            </a:pPr>
            <a:r>
              <a:rPr lang="en-US" dirty="0"/>
              <a:t> J</a:t>
            </a:r>
            <a:r>
              <a:rPr lang="en-US" dirty="0" smtClean="0"/>
              <a:t>obs increased drastically.</a:t>
            </a:r>
            <a:endParaRPr lang="en-IN" dirty="0"/>
          </a:p>
        </p:txBody>
      </p:sp>
      <p:sp>
        <p:nvSpPr>
          <p:cNvPr id="4" name="Content Placeholder 2"/>
          <p:cNvSpPr txBox="1">
            <a:spLocks/>
          </p:cNvSpPr>
          <p:nvPr/>
        </p:nvSpPr>
        <p:spPr>
          <a:xfrm>
            <a:off x="990600" y="618744"/>
            <a:ext cx="10515600" cy="571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6" name="Rectangle 5"/>
          <p:cNvSpPr/>
          <p:nvPr/>
        </p:nvSpPr>
        <p:spPr>
          <a:xfrm>
            <a:off x="5429792" y="1303893"/>
            <a:ext cx="1332416" cy="369332"/>
          </a:xfrm>
          <a:prstGeom prst="rect">
            <a:avLst/>
          </a:prstGeom>
        </p:spPr>
        <p:txBody>
          <a:bodyPr wrap="none">
            <a:spAutoFit/>
          </a:bodyPr>
          <a:lstStyle/>
          <a:p>
            <a:r>
              <a:rPr lang="en-US" dirty="0" smtClean="0"/>
              <a:t>(1760-1840)</a:t>
            </a:r>
            <a:endParaRPr lang="en-IN" dirty="0"/>
          </a:p>
        </p:txBody>
      </p:sp>
      <p:pic>
        <p:nvPicPr>
          <p:cNvPr id="7" name="Picture 6"/>
          <p:cNvPicPr>
            <a:picLocks noChangeAspect="1"/>
          </p:cNvPicPr>
          <p:nvPr/>
        </p:nvPicPr>
        <p:blipFill>
          <a:blip r:embed="rId2"/>
          <a:stretch>
            <a:fillRect/>
          </a:stretch>
        </p:blipFill>
        <p:spPr>
          <a:xfrm>
            <a:off x="67246" y="3604450"/>
            <a:ext cx="3087811" cy="2003203"/>
          </a:xfrm>
          <a:prstGeom prst="rect">
            <a:avLst/>
          </a:prstGeom>
        </p:spPr>
      </p:pic>
      <p:pic>
        <p:nvPicPr>
          <p:cNvPr id="3" name="Picture 2"/>
          <p:cNvPicPr>
            <a:picLocks noChangeAspect="1"/>
          </p:cNvPicPr>
          <p:nvPr/>
        </p:nvPicPr>
        <p:blipFill>
          <a:blip r:embed="rId3"/>
          <a:stretch>
            <a:fillRect/>
          </a:stretch>
        </p:blipFill>
        <p:spPr>
          <a:xfrm>
            <a:off x="3225398" y="3612950"/>
            <a:ext cx="3137588" cy="2035496"/>
          </a:xfrm>
          <a:prstGeom prst="rect">
            <a:avLst/>
          </a:prstGeom>
        </p:spPr>
      </p:pic>
      <p:pic>
        <p:nvPicPr>
          <p:cNvPr id="9" name="Picture 8"/>
          <p:cNvPicPr>
            <a:picLocks noChangeAspect="1"/>
          </p:cNvPicPr>
          <p:nvPr/>
        </p:nvPicPr>
        <p:blipFill>
          <a:blip r:embed="rId4"/>
          <a:stretch>
            <a:fillRect/>
          </a:stretch>
        </p:blipFill>
        <p:spPr>
          <a:xfrm>
            <a:off x="6516547" y="3692324"/>
            <a:ext cx="2465408" cy="1863524"/>
          </a:xfrm>
          <a:prstGeom prst="rect">
            <a:avLst/>
          </a:prstGeom>
        </p:spPr>
      </p:pic>
      <p:pic>
        <p:nvPicPr>
          <p:cNvPr id="10" name="Picture 9"/>
          <p:cNvPicPr>
            <a:picLocks noChangeAspect="1"/>
          </p:cNvPicPr>
          <p:nvPr/>
        </p:nvPicPr>
        <p:blipFill>
          <a:blip r:embed="rId5"/>
          <a:stretch>
            <a:fillRect/>
          </a:stretch>
        </p:blipFill>
        <p:spPr>
          <a:xfrm>
            <a:off x="9146411" y="3657600"/>
            <a:ext cx="2857500" cy="1930762"/>
          </a:xfrm>
          <a:prstGeom prst="rect">
            <a:avLst/>
          </a:prstGeom>
        </p:spPr>
      </p:pic>
    </p:spTree>
    <p:extLst>
      <p:ext uri="{BB962C8B-B14F-4D97-AF65-F5344CB8AC3E}">
        <p14:creationId xmlns:p14="http://schemas.microsoft.com/office/powerpoint/2010/main" val="3911658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Theory Of Economics </a:t>
            </a:r>
            <a:endParaRPr lang="en-IN" b="1" dirty="0">
              <a:effectLst>
                <a:outerShdw blurRad="38100" dist="38100" dir="2700000" algn="tl">
                  <a:srgbClr val="000000">
                    <a:alpha val="43137"/>
                  </a:srgbClr>
                </a:outerShdw>
              </a:effectLst>
            </a:endParaRPr>
          </a:p>
        </p:txBody>
      </p:sp>
      <p:pic>
        <p:nvPicPr>
          <p:cNvPr id="6" name="Content Placeholder 5"/>
          <p:cNvPicPr>
            <a:picLocks noGrp="1" noChangeAspect="1"/>
          </p:cNvPicPr>
          <p:nvPr>
            <p:ph idx="1"/>
          </p:nvPr>
        </p:nvPicPr>
        <p:blipFill>
          <a:blip r:embed="rId2"/>
          <a:stretch>
            <a:fillRect/>
          </a:stretch>
        </p:blipFill>
        <p:spPr>
          <a:xfrm>
            <a:off x="1049314" y="2300123"/>
            <a:ext cx="2626233" cy="3120583"/>
          </a:xfrm>
          <a:prstGeom prst="rect">
            <a:avLst/>
          </a:prstGeom>
        </p:spPr>
      </p:pic>
      <p:sp>
        <p:nvSpPr>
          <p:cNvPr id="4" name="Content Placeholder 2"/>
          <p:cNvSpPr txBox="1">
            <a:spLocks/>
          </p:cNvSpPr>
          <p:nvPr/>
        </p:nvSpPr>
        <p:spPr>
          <a:xfrm>
            <a:off x="990600" y="618744"/>
            <a:ext cx="10515600" cy="571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Rectangle 6"/>
          <p:cNvSpPr/>
          <p:nvPr/>
        </p:nvSpPr>
        <p:spPr>
          <a:xfrm>
            <a:off x="1551008" y="1434197"/>
            <a:ext cx="1604529" cy="400110"/>
          </a:xfrm>
          <a:prstGeom prst="rect">
            <a:avLst/>
          </a:prstGeom>
        </p:spPr>
        <p:txBody>
          <a:bodyPr wrap="square">
            <a:spAutoFit/>
          </a:bodyPr>
          <a:lstStyle/>
          <a:p>
            <a:r>
              <a:rPr lang="en-US" sz="2000" dirty="0" smtClean="0"/>
              <a:t>Adam Smith </a:t>
            </a:r>
            <a:endParaRPr lang="en-IN" sz="2000" dirty="0"/>
          </a:p>
        </p:txBody>
      </p:sp>
      <p:sp>
        <p:nvSpPr>
          <p:cNvPr id="8" name="Rectangle 7"/>
          <p:cNvSpPr/>
          <p:nvPr/>
        </p:nvSpPr>
        <p:spPr>
          <a:xfrm>
            <a:off x="4026058" y="3837081"/>
            <a:ext cx="5300938" cy="1323439"/>
          </a:xfrm>
          <a:prstGeom prst="rect">
            <a:avLst/>
          </a:prstGeom>
        </p:spPr>
        <p:txBody>
          <a:bodyPr wrap="none">
            <a:spAutoFit/>
          </a:bodyPr>
          <a:lstStyle/>
          <a:p>
            <a:pPr marL="285750" indent="-285750">
              <a:buFont typeface="Arial" panose="020B0604020202020204" pitchFamily="34" charset="0"/>
              <a:buChar char="•"/>
            </a:pPr>
            <a:r>
              <a:rPr lang="en-US" sz="2000" dirty="0"/>
              <a:t>The Concept of </a:t>
            </a:r>
            <a:r>
              <a:rPr lang="en-US" sz="2000" dirty="0" smtClean="0"/>
              <a:t>Division Of Labor </a:t>
            </a:r>
            <a:r>
              <a:rPr lang="en-US" sz="2000" dirty="0"/>
              <a:t>was </a:t>
            </a:r>
            <a:r>
              <a:rPr lang="en-US" sz="2000" dirty="0" smtClean="0"/>
              <a:t>Devised.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Theory of economics was published in </a:t>
            </a:r>
            <a:r>
              <a:rPr lang="en-US" sz="2000" b="1" dirty="0" smtClean="0"/>
              <a:t>1759</a:t>
            </a:r>
            <a:r>
              <a:rPr lang="en-US" sz="2000" dirty="0" smtClean="0"/>
              <a:t>.</a:t>
            </a:r>
          </a:p>
          <a:p>
            <a:pPr marL="285750" indent="-285750">
              <a:buFont typeface="Arial" panose="020B0604020202020204" pitchFamily="34" charset="0"/>
              <a:buChar char="•"/>
            </a:pPr>
            <a:endParaRPr lang="en-US" sz="2000" dirty="0"/>
          </a:p>
        </p:txBody>
      </p:sp>
      <p:sp>
        <p:nvSpPr>
          <p:cNvPr id="9" name="Rectangle 8"/>
          <p:cNvSpPr/>
          <p:nvPr/>
        </p:nvSpPr>
        <p:spPr>
          <a:xfrm>
            <a:off x="4029460" y="2110478"/>
            <a:ext cx="2638415" cy="400110"/>
          </a:xfrm>
          <a:prstGeom prst="rect">
            <a:avLst/>
          </a:prstGeom>
        </p:spPr>
        <p:txBody>
          <a:bodyPr wrap="none">
            <a:spAutoFit/>
          </a:bodyPr>
          <a:lstStyle/>
          <a:p>
            <a:pPr marL="285750" indent="-285750">
              <a:buFont typeface="Arial" panose="020B0604020202020204" pitchFamily="34" charset="0"/>
              <a:buChar char="•"/>
            </a:pPr>
            <a:r>
              <a:rPr lang="en-US" sz="2000" dirty="0" smtClean="0"/>
              <a:t>Father of Economics </a:t>
            </a:r>
            <a:endParaRPr lang="en-IN" sz="2000" dirty="0"/>
          </a:p>
        </p:txBody>
      </p:sp>
      <p:sp>
        <p:nvSpPr>
          <p:cNvPr id="10" name="Rectangle 9"/>
          <p:cNvSpPr/>
          <p:nvPr/>
        </p:nvSpPr>
        <p:spPr>
          <a:xfrm>
            <a:off x="4029460" y="2733429"/>
            <a:ext cx="7221849" cy="1015663"/>
          </a:xfrm>
          <a:prstGeom prst="rect">
            <a:avLst/>
          </a:prstGeom>
        </p:spPr>
        <p:txBody>
          <a:bodyPr wrap="none">
            <a:spAutoFit/>
          </a:bodyPr>
          <a:lstStyle/>
          <a:p>
            <a:pPr marL="285750" indent="-285750">
              <a:buFont typeface="Arial" panose="020B0604020202020204" pitchFamily="34" charset="0"/>
              <a:buChar char="•"/>
            </a:pPr>
            <a:r>
              <a:rPr lang="en-US" sz="2000" dirty="0" smtClean="0"/>
              <a:t>Popular for his</a:t>
            </a:r>
            <a:r>
              <a:rPr lang="en-US" sz="2000" b="1" dirty="0" smtClean="0"/>
              <a:t> </a:t>
            </a:r>
            <a:r>
              <a:rPr lang="en-US" sz="2000" dirty="0" smtClean="0"/>
              <a:t>book, </a:t>
            </a:r>
            <a:r>
              <a:rPr lang="en-US" sz="2000" b="1" dirty="0" smtClean="0"/>
              <a:t>"The Wealth of Nations“ </a:t>
            </a:r>
            <a:r>
              <a:rPr lang="en-US" sz="2000" dirty="0" smtClean="0"/>
              <a:t>published in 1776.</a:t>
            </a:r>
          </a:p>
          <a:p>
            <a:pPr marL="285750" indent="-285750">
              <a:buFont typeface="Arial" panose="020B0604020202020204" pitchFamily="34" charset="0"/>
              <a:buChar char="•"/>
            </a:pPr>
            <a:endParaRPr lang="en-US" sz="2000" b="1" dirty="0"/>
          </a:p>
          <a:p>
            <a:endParaRPr lang="en-IN" sz="2000" dirty="0"/>
          </a:p>
        </p:txBody>
      </p:sp>
      <p:pic>
        <p:nvPicPr>
          <p:cNvPr id="11" name="Picture 10"/>
          <p:cNvPicPr>
            <a:picLocks noChangeAspect="1"/>
          </p:cNvPicPr>
          <p:nvPr/>
        </p:nvPicPr>
        <p:blipFill>
          <a:blip r:embed="rId3"/>
          <a:stretch>
            <a:fillRect/>
          </a:stretch>
        </p:blipFill>
        <p:spPr>
          <a:xfrm>
            <a:off x="9152679" y="3594198"/>
            <a:ext cx="1933575" cy="2362200"/>
          </a:xfrm>
          <a:prstGeom prst="rect">
            <a:avLst/>
          </a:prstGeom>
        </p:spPr>
      </p:pic>
      <p:sp>
        <p:nvSpPr>
          <p:cNvPr id="12" name="Rectangle 11"/>
          <p:cNvSpPr/>
          <p:nvPr/>
        </p:nvSpPr>
        <p:spPr>
          <a:xfrm>
            <a:off x="4029460" y="3289387"/>
            <a:ext cx="5053115" cy="400110"/>
          </a:xfrm>
          <a:prstGeom prst="rect">
            <a:avLst/>
          </a:prstGeom>
        </p:spPr>
        <p:txBody>
          <a:bodyPr wrap="none">
            <a:spAutoFit/>
          </a:bodyPr>
          <a:lstStyle/>
          <a:p>
            <a:pPr marL="285750" indent="-285750">
              <a:buFont typeface="Arial" panose="020B0604020202020204" pitchFamily="34" charset="0"/>
              <a:buChar char="•"/>
            </a:pPr>
            <a:r>
              <a:rPr lang="en-US" sz="2000" dirty="0" smtClean="0"/>
              <a:t>Wealth is created through productive labor. </a:t>
            </a:r>
            <a:endParaRPr lang="en-IN" sz="2000" dirty="0"/>
          </a:p>
        </p:txBody>
      </p:sp>
      <p:sp>
        <p:nvSpPr>
          <p:cNvPr id="3" name="Rectangle 2"/>
          <p:cNvSpPr/>
          <p:nvPr/>
        </p:nvSpPr>
        <p:spPr>
          <a:xfrm>
            <a:off x="1627200" y="1892129"/>
            <a:ext cx="1332416" cy="369332"/>
          </a:xfrm>
          <a:prstGeom prst="rect">
            <a:avLst/>
          </a:prstGeom>
        </p:spPr>
        <p:txBody>
          <a:bodyPr wrap="none">
            <a:spAutoFit/>
          </a:bodyPr>
          <a:lstStyle/>
          <a:p>
            <a:r>
              <a:rPr lang="en-IN" dirty="0"/>
              <a:t>(1723-1790)</a:t>
            </a:r>
          </a:p>
        </p:txBody>
      </p:sp>
    </p:spTree>
    <p:extLst>
      <p:ext uri="{BB962C8B-B14F-4D97-AF65-F5344CB8AC3E}">
        <p14:creationId xmlns:p14="http://schemas.microsoft.com/office/powerpoint/2010/main" val="35280036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lnSpcReduction="10000"/>
          </a:bodyPr>
          <a:lstStyle/>
          <a:p>
            <a:pPr marL="0" indent="0">
              <a:buNone/>
            </a:pPr>
            <a:r>
              <a:rPr lang="en-US" dirty="0" smtClean="0"/>
              <a:t>The First Business School - Wharton Business </a:t>
            </a:r>
            <a:r>
              <a:rPr lang="en-US" dirty="0"/>
              <a:t>S</a:t>
            </a:r>
            <a:r>
              <a:rPr lang="en-US" dirty="0" smtClean="0"/>
              <a:t>chool</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lnSpc>
                <a:spcPct val="100000"/>
              </a:lnSpc>
              <a:buNone/>
            </a:pPr>
            <a:endParaRPr lang="en-US" sz="2000" dirty="0" smtClean="0"/>
          </a:p>
          <a:p>
            <a:pPr>
              <a:lnSpc>
                <a:spcPct val="100000"/>
              </a:lnSpc>
            </a:pPr>
            <a:r>
              <a:rPr lang="en-US" sz="2000" dirty="0"/>
              <a:t>E</a:t>
            </a:r>
            <a:r>
              <a:rPr lang="en-US" sz="2000" dirty="0" smtClean="0"/>
              <a:t>stablished by - </a:t>
            </a:r>
            <a:r>
              <a:rPr lang="en-US" sz="2000" dirty="0"/>
              <a:t>J</a:t>
            </a:r>
            <a:r>
              <a:rPr lang="en-US" sz="2000" dirty="0" smtClean="0"/>
              <a:t>oseph </a:t>
            </a:r>
            <a:r>
              <a:rPr lang="en-US" sz="2000" dirty="0"/>
              <a:t>Wharton</a:t>
            </a:r>
            <a:r>
              <a:rPr lang="en-US" sz="2000" dirty="0" smtClean="0"/>
              <a:t>.</a:t>
            </a:r>
            <a:endParaRPr lang="en-IN" sz="2000" dirty="0" smtClean="0"/>
          </a:p>
          <a:p>
            <a:pPr>
              <a:lnSpc>
                <a:spcPct val="100000"/>
              </a:lnSpc>
            </a:pPr>
            <a:r>
              <a:rPr lang="en-US" sz="2000" dirty="0" smtClean="0"/>
              <a:t>Set up at Pennsylvania in </a:t>
            </a:r>
            <a:r>
              <a:rPr lang="en-US" sz="2000" b="1" dirty="0" smtClean="0"/>
              <a:t>1818</a:t>
            </a:r>
            <a:r>
              <a:rPr lang="en-US" sz="2000" dirty="0" smtClean="0"/>
              <a:t>. </a:t>
            </a:r>
            <a:endParaRPr lang="en-IN" sz="2000" dirty="0" smtClean="0"/>
          </a:p>
          <a:p>
            <a:pPr>
              <a:lnSpc>
                <a:spcPct val="100000"/>
              </a:lnSpc>
            </a:pPr>
            <a:r>
              <a:rPr lang="en-US" sz="2000" dirty="0" smtClean="0"/>
              <a:t>Recognized as world </a:t>
            </a:r>
            <a:r>
              <a:rPr lang="en-US" sz="2000" dirty="0"/>
              <a:t>first business school.</a:t>
            </a:r>
            <a:endParaRPr lang="en-IN" sz="2000" dirty="0"/>
          </a:p>
          <a:p>
            <a:pPr marL="0" indent="0">
              <a:buNone/>
            </a:pPr>
            <a:endParaRPr lang="en-IN" dirty="0"/>
          </a:p>
        </p:txBody>
      </p:sp>
      <p:pic>
        <p:nvPicPr>
          <p:cNvPr id="4" name="Picture 3"/>
          <p:cNvPicPr>
            <a:picLocks noChangeAspect="1"/>
          </p:cNvPicPr>
          <p:nvPr/>
        </p:nvPicPr>
        <p:blipFill>
          <a:blip r:embed="rId2"/>
          <a:stretch>
            <a:fillRect/>
          </a:stretch>
        </p:blipFill>
        <p:spPr>
          <a:xfrm>
            <a:off x="960698" y="1547429"/>
            <a:ext cx="6759615" cy="2896978"/>
          </a:xfrm>
          <a:prstGeom prst="rect">
            <a:avLst/>
          </a:prstGeom>
        </p:spPr>
      </p:pic>
    </p:spTree>
    <p:extLst>
      <p:ext uri="{BB962C8B-B14F-4D97-AF65-F5344CB8AC3E}">
        <p14:creationId xmlns:p14="http://schemas.microsoft.com/office/powerpoint/2010/main" val="3065169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Factors For Emergence Of Management </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 Technological factors. </a:t>
            </a:r>
          </a:p>
          <a:p>
            <a:r>
              <a:rPr lang="en-US" dirty="0"/>
              <a:t> </a:t>
            </a:r>
            <a:r>
              <a:rPr lang="en-US" dirty="0" smtClean="0"/>
              <a:t>Modernization.</a:t>
            </a:r>
          </a:p>
          <a:p>
            <a:r>
              <a:rPr lang="en-US" dirty="0"/>
              <a:t> T</a:t>
            </a:r>
            <a:r>
              <a:rPr lang="en-US" dirty="0" smtClean="0"/>
              <a:t>he rights and responsibilities of employees changed.</a:t>
            </a:r>
          </a:p>
          <a:p>
            <a:r>
              <a:rPr lang="en-US" dirty="0" smtClean="0"/>
              <a:t> </a:t>
            </a:r>
            <a:r>
              <a:rPr lang="en-US" dirty="0"/>
              <a:t>M</a:t>
            </a:r>
            <a:r>
              <a:rPr lang="en-US" dirty="0" smtClean="0"/>
              <a:t>anagement evidences can be witnessed from economic theories.</a:t>
            </a:r>
          </a:p>
          <a:p>
            <a:pPr>
              <a:buNone/>
            </a:pPr>
            <a:endParaRPr lang="en-US" dirty="0" smtClean="0"/>
          </a:p>
          <a:p>
            <a:pPr>
              <a:buNone/>
            </a:pPr>
            <a:r>
              <a:rPr lang="en-US" dirty="0" smtClean="0"/>
              <a:t>   The above factors, lead to the emergence of management as a practice in industry and discipline in education. </a:t>
            </a:r>
          </a:p>
          <a:p>
            <a:pPr marL="0" indent="0">
              <a:buNone/>
            </a:pPr>
            <a:endParaRPr lang="en-US" dirty="0" smtClean="0"/>
          </a:p>
        </p:txBody>
      </p:sp>
    </p:spTree>
    <p:extLst>
      <p:ext uri="{BB962C8B-B14F-4D97-AF65-F5344CB8AC3E}">
        <p14:creationId xmlns:p14="http://schemas.microsoft.com/office/powerpoint/2010/main" val="20229715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2427</TotalTime>
  <Words>1144</Words>
  <Application>Microsoft Office PowerPoint</Application>
  <PresentationFormat>Widescreen</PresentationFormat>
  <Paragraphs>218</Paragraphs>
  <Slides>31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Canva Sans</vt:lpstr>
      <vt:lpstr>Josefin Sans Regular</vt:lpstr>
      <vt:lpstr>Ovo</vt:lpstr>
      <vt:lpstr>Quattrocento</vt:lpstr>
      <vt:lpstr>Office Theme</vt:lpstr>
      <vt:lpstr>Pre-Management Evolution </vt:lpstr>
      <vt:lpstr>Richard Arkwright  </vt:lpstr>
      <vt:lpstr>Samuel Slater: American hero or British traitor?</vt:lpstr>
      <vt:lpstr>PowerPoint Presentation</vt:lpstr>
      <vt:lpstr>PowerPoint Presentation</vt:lpstr>
      <vt:lpstr>Industrial Revolution </vt:lpstr>
      <vt:lpstr>Theory Of Economics </vt:lpstr>
      <vt:lpstr>PowerPoint Presentation</vt:lpstr>
      <vt:lpstr>Factors For Emergence Of Management </vt:lpstr>
      <vt:lpstr>1st Era  The Rise Of Management </vt:lpstr>
      <vt:lpstr>PowerPoint Presentation</vt:lpstr>
      <vt:lpstr>PowerPoint Presentation</vt:lpstr>
      <vt:lpstr>PowerPoint Presentation</vt:lpstr>
      <vt:lpstr>PowerPoint Presentation</vt:lpstr>
      <vt:lpstr>PowerPoint Presentation</vt:lpstr>
      <vt:lpstr>2nd Era Expansion of Management </vt:lpstr>
      <vt:lpstr>PowerPoint Presentation</vt:lpstr>
      <vt:lpstr>PowerPoint Presentation</vt:lpstr>
      <vt:lpstr>PowerPoint Presentation</vt:lpstr>
      <vt:lpstr>PowerPoint Presentation</vt:lpstr>
      <vt:lpstr>PowerPoint Presentation</vt:lpstr>
      <vt:lpstr>PowerPoint Presentation</vt:lpstr>
      <vt:lpstr>References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Pre-Management Evolution </dc:title>
  <dc:creator>triphmailone@gmail.com</dc:creator>
  <cp:lastModifiedBy>triphmailone@gmail.com</cp:lastModifiedBy>
  <cp:revision>19</cp:revision>
  <dcterms:created xsi:type="dcterms:W3CDTF">2022-11-04T19:22:17Z</dcterms:created>
  <dcterms:modified xsi:type="dcterms:W3CDTF">2022-11-08T10:03:33Z</dcterms:modified>
</cp:coreProperties>
</file>